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65" r:id="rId4"/>
    <p:sldId id="259" r:id="rId5"/>
    <p:sldId id="260" r:id="rId6"/>
    <p:sldId id="261" r:id="rId7"/>
    <p:sldId id="262" r:id="rId8"/>
    <p:sldId id="271" r:id="rId9"/>
    <p:sldId id="264" r:id="rId10"/>
    <p:sldId id="269" r:id="rId11"/>
    <p:sldId id="270" r:id="rId12"/>
    <p:sldId id="267" r:id="rId13"/>
    <p:sldId id="272" r:id="rId14"/>
    <p:sldId id="276" r:id="rId15"/>
    <p:sldId id="273" r:id="rId16"/>
    <p:sldId id="274" r:id="rId17"/>
    <p:sldId id="266" r:id="rId18"/>
    <p:sldId id="277" r:id="rId19"/>
    <p:sldId id="258"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4" d="100"/>
          <a:sy n="84" d="100"/>
        </p:scale>
        <p:origin x="629" y="-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tr-TR"/>
              <a:t>Asıl başlık stilini düzenlemek için tıklayın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A12950A0-DD7B-442F-8E4A-47E3172CB307}" type="datetimeFigureOut">
              <a:rPr lang="tr-TR" smtClean="0"/>
              <a:t>6.01.2022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22A7918-9087-4119-8A88-A8F8DAB29B7D}" type="slidenum">
              <a:rPr lang="tr-TR" smtClean="0"/>
              <a:t>‹#›</a:t>
            </a:fld>
            <a:endParaRPr lang="tr-TR"/>
          </a:p>
        </p:txBody>
      </p:sp>
    </p:spTree>
    <p:extLst>
      <p:ext uri="{BB962C8B-B14F-4D97-AF65-F5344CB8AC3E}">
        <p14:creationId xmlns:p14="http://schemas.microsoft.com/office/powerpoint/2010/main" val="3966776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12950A0-DD7B-442F-8E4A-47E3172CB307}" type="datetimeFigureOut">
              <a:rPr lang="tr-TR" smtClean="0"/>
              <a:t>6.01.2022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22A7918-9087-4119-8A88-A8F8DAB29B7D}" type="slidenum">
              <a:rPr lang="tr-TR" smtClean="0"/>
              <a:t>‹#›</a:t>
            </a:fld>
            <a:endParaRPr lang="tr-TR"/>
          </a:p>
        </p:txBody>
      </p:sp>
    </p:spTree>
    <p:extLst>
      <p:ext uri="{BB962C8B-B14F-4D97-AF65-F5344CB8AC3E}">
        <p14:creationId xmlns:p14="http://schemas.microsoft.com/office/powerpoint/2010/main" val="1807019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12950A0-DD7B-442F-8E4A-47E3172CB307}" type="datetimeFigureOut">
              <a:rPr lang="tr-TR" smtClean="0"/>
              <a:t>6.01.2022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22A7918-9087-4119-8A88-A8F8DAB29B7D}" type="slidenum">
              <a:rPr lang="tr-TR" smtClean="0"/>
              <a:t>‹#›</a:t>
            </a:fld>
            <a:endParaRPr lang="tr-TR"/>
          </a:p>
        </p:txBody>
      </p:sp>
    </p:spTree>
    <p:extLst>
      <p:ext uri="{BB962C8B-B14F-4D97-AF65-F5344CB8AC3E}">
        <p14:creationId xmlns:p14="http://schemas.microsoft.com/office/powerpoint/2010/main" val="1992500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tr-TR"/>
              <a:t>Asıl başlık stilini düzenlemek için tıklayın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12950A0-DD7B-442F-8E4A-47E3172CB307}" type="datetimeFigureOut">
              <a:rPr lang="tr-TR" smtClean="0"/>
              <a:t>6.01.2022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22A7918-9087-4119-8A88-A8F8DAB29B7D}" type="slidenum">
              <a:rPr lang="tr-TR" smtClean="0"/>
              <a:t>‹#›</a:t>
            </a:fld>
            <a:endParaRPr lang="tr-TR"/>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11012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12950A0-DD7B-442F-8E4A-47E3172CB307}" type="datetimeFigureOut">
              <a:rPr lang="tr-TR" smtClean="0"/>
              <a:t>6.01.2022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22A7918-9087-4119-8A88-A8F8DAB29B7D}" type="slidenum">
              <a:rPr lang="tr-TR" smtClean="0"/>
              <a:t>‹#›</a:t>
            </a:fld>
            <a:endParaRPr lang="tr-TR"/>
          </a:p>
        </p:txBody>
      </p:sp>
    </p:spTree>
    <p:extLst>
      <p:ext uri="{BB962C8B-B14F-4D97-AF65-F5344CB8AC3E}">
        <p14:creationId xmlns:p14="http://schemas.microsoft.com/office/powerpoint/2010/main" val="690035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tr-TR"/>
              <a:t>Asıl başlık stilini düzenlemek için tıklayın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A12950A0-DD7B-442F-8E4A-47E3172CB307}" type="datetimeFigureOut">
              <a:rPr lang="tr-TR" smtClean="0"/>
              <a:t>6.01.2022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E22A7918-9087-4119-8A88-A8F8DAB29B7D}" type="slidenum">
              <a:rPr lang="tr-TR" smtClean="0"/>
              <a:t>‹#›</a:t>
            </a:fld>
            <a:endParaRPr lang="tr-TR"/>
          </a:p>
        </p:txBody>
      </p:sp>
    </p:spTree>
    <p:extLst>
      <p:ext uri="{BB962C8B-B14F-4D97-AF65-F5344CB8AC3E}">
        <p14:creationId xmlns:p14="http://schemas.microsoft.com/office/powerpoint/2010/main" val="2094491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tr-TR"/>
              <a:t>Asıl başlık stilini düzenlemek için tıklayın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A12950A0-DD7B-442F-8E4A-47E3172CB307}" type="datetimeFigureOut">
              <a:rPr lang="tr-TR" smtClean="0"/>
              <a:t>6.01.2022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E22A7918-9087-4119-8A88-A8F8DAB29B7D}" type="slidenum">
              <a:rPr lang="tr-TR" smtClean="0"/>
              <a:t>‹#›</a:t>
            </a:fld>
            <a:endParaRPr lang="tr-TR"/>
          </a:p>
        </p:txBody>
      </p:sp>
    </p:spTree>
    <p:extLst>
      <p:ext uri="{BB962C8B-B14F-4D97-AF65-F5344CB8AC3E}">
        <p14:creationId xmlns:p14="http://schemas.microsoft.com/office/powerpoint/2010/main" val="29353434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12950A0-DD7B-442F-8E4A-47E3172CB307}" type="datetimeFigureOut">
              <a:rPr lang="tr-TR" smtClean="0"/>
              <a:t>6.01.2022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22A7918-9087-4119-8A88-A8F8DAB29B7D}" type="slidenum">
              <a:rPr lang="tr-TR" smtClean="0"/>
              <a:t>‹#›</a:t>
            </a:fld>
            <a:endParaRPr lang="tr-TR"/>
          </a:p>
        </p:txBody>
      </p:sp>
    </p:spTree>
    <p:extLst>
      <p:ext uri="{BB962C8B-B14F-4D97-AF65-F5344CB8AC3E}">
        <p14:creationId xmlns:p14="http://schemas.microsoft.com/office/powerpoint/2010/main" val="176696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12950A0-DD7B-442F-8E4A-47E3172CB307}" type="datetimeFigureOut">
              <a:rPr lang="tr-TR" smtClean="0"/>
              <a:t>6.01.2022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22A7918-9087-4119-8A88-A8F8DAB29B7D}" type="slidenum">
              <a:rPr lang="tr-TR" smtClean="0"/>
              <a:t>‹#›</a:t>
            </a:fld>
            <a:endParaRPr lang="tr-TR"/>
          </a:p>
        </p:txBody>
      </p:sp>
    </p:spTree>
    <p:extLst>
      <p:ext uri="{BB962C8B-B14F-4D97-AF65-F5344CB8AC3E}">
        <p14:creationId xmlns:p14="http://schemas.microsoft.com/office/powerpoint/2010/main" val="3202161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12950A0-DD7B-442F-8E4A-47E3172CB307}" type="datetimeFigureOut">
              <a:rPr lang="tr-TR" smtClean="0"/>
              <a:t>6.01.2022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22A7918-9087-4119-8A88-A8F8DAB29B7D}" type="slidenum">
              <a:rPr lang="tr-TR" smtClean="0"/>
              <a:t>‹#›</a:t>
            </a:fld>
            <a:endParaRPr lang="tr-TR"/>
          </a:p>
        </p:txBody>
      </p:sp>
    </p:spTree>
    <p:extLst>
      <p:ext uri="{BB962C8B-B14F-4D97-AF65-F5344CB8AC3E}">
        <p14:creationId xmlns:p14="http://schemas.microsoft.com/office/powerpoint/2010/main" val="3345867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12950A0-DD7B-442F-8E4A-47E3172CB307}" type="datetimeFigureOut">
              <a:rPr lang="tr-TR" smtClean="0"/>
              <a:t>6.01.2022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22A7918-9087-4119-8A88-A8F8DAB29B7D}" type="slidenum">
              <a:rPr lang="tr-TR" smtClean="0"/>
              <a:t>‹#›</a:t>
            </a:fld>
            <a:endParaRPr lang="tr-TR"/>
          </a:p>
        </p:txBody>
      </p:sp>
    </p:spTree>
    <p:extLst>
      <p:ext uri="{BB962C8B-B14F-4D97-AF65-F5344CB8AC3E}">
        <p14:creationId xmlns:p14="http://schemas.microsoft.com/office/powerpoint/2010/main" val="3494198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A12950A0-DD7B-442F-8E4A-47E3172CB307}" type="datetimeFigureOut">
              <a:rPr lang="tr-TR" smtClean="0"/>
              <a:t>6.01.2022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22A7918-9087-4119-8A88-A8F8DAB29B7D}" type="slidenum">
              <a:rPr lang="tr-TR" smtClean="0"/>
              <a:t>‹#›</a:t>
            </a:fld>
            <a:endParaRPr lang="tr-TR"/>
          </a:p>
        </p:txBody>
      </p:sp>
    </p:spTree>
    <p:extLst>
      <p:ext uri="{BB962C8B-B14F-4D97-AF65-F5344CB8AC3E}">
        <p14:creationId xmlns:p14="http://schemas.microsoft.com/office/powerpoint/2010/main" val="4145068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913795" y="2912232"/>
            <a:ext cx="5107208" cy="287896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2912232"/>
            <a:ext cx="5095357" cy="287896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12950A0-DD7B-442F-8E4A-47E3172CB307}" type="datetimeFigureOut">
              <a:rPr lang="tr-TR" smtClean="0"/>
              <a:t>6.01.2022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E22A7918-9087-4119-8A88-A8F8DAB29B7D}" type="slidenum">
              <a:rPr lang="tr-TR" smtClean="0"/>
              <a:t>‹#›</a:t>
            </a:fld>
            <a:endParaRPr lang="tr-TR"/>
          </a:p>
        </p:txBody>
      </p:sp>
    </p:spTree>
    <p:extLst>
      <p:ext uri="{BB962C8B-B14F-4D97-AF65-F5344CB8AC3E}">
        <p14:creationId xmlns:p14="http://schemas.microsoft.com/office/powerpoint/2010/main" val="3488100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A12950A0-DD7B-442F-8E4A-47E3172CB307}" type="datetimeFigureOut">
              <a:rPr lang="tr-TR" smtClean="0"/>
              <a:t>6.01.2022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E22A7918-9087-4119-8A88-A8F8DAB29B7D}" type="slidenum">
              <a:rPr lang="tr-TR" smtClean="0"/>
              <a:t>‹#›</a:t>
            </a:fld>
            <a:endParaRPr lang="tr-TR"/>
          </a:p>
        </p:txBody>
      </p:sp>
    </p:spTree>
    <p:extLst>
      <p:ext uri="{BB962C8B-B14F-4D97-AF65-F5344CB8AC3E}">
        <p14:creationId xmlns:p14="http://schemas.microsoft.com/office/powerpoint/2010/main" val="1455900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2950A0-DD7B-442F-8E4A-47E3172CB307}" type="datetimeFigureOut">
              <a:rPr lang="tr-TR" smtClean="0"/>
              <a:t>6.01.2022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E22A7918-9087-4119-8A88-A8F8DAB29B7D}" type="slidenum">
              <a:rPr lang="tr-TR" smtClean="0"/>
              <a:t>‹#›</a:t>
            </a:fld>
            <a:endParaRPr lang="tr-TR"/>
          </a:p>
        </p:txBody>
      </p:sp>
    </p:spTree>
    <p:extLst>
      <p:ext uri="{BB962C8B-B14F-4D97-AF65-F5344CB8AC3E}">
        <p14:creationId xmlns:p14="http://schemas.microsoft.com/office/powerpoint/2010/main" val="1347090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tr-TR"/>
              <a:t>Asıl başlık stilini düzenlemek için tıklayın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12950A0-DD7B-442F-8E4A-47E3172CB307}" type="datetimeFigureOut">
              <a:rPr lang="tr-TR" smtClean="0"/>
              <a:t>6.01.2022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22A7918-9087-4119-8A88-A8F8DAB29B7D}" type="slidenum">
              <a:rPr lang="tr-TR" smtClean="0"/>
              <a:t>‹#›</a:t>
            </a:fld>
            <a:endParaRPr lang="tr-TR"/>
          </a:p>
        </p:txBody>
      </p:sp>
    </p:spTree>
    <p:extLst>
      <p:ext uri="{BB962C8B-B14F-4D97-AF65-F5344CB8AC3E}">
        <p14:creationId xmlns:p14="http://schemas.microsoft.com/office/powerpoint/2010/main" val="1777396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12950A0-DD7B-442F-8E4A-47E3172CB307}" type="datetimeFigureOut">
              <a:rPr lang="tr-TR" smtClean="0"/>
              <a:t>6.01.2022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22A7918-9087-4119-8A88-A8F8DAB29B7D}" type="slidenum">
              <a:rPr lang="tr-TR" smtClean="0"/>
              <a:t>‹#›</a:t>
            </a:fld>
            <a:endParaRPr lang="tr-TR"/>
          </a:p>
        </p:txBody>
      </p:sp>
    </p:spTree>
    <p:extLst>
      <p:ext uri="{BB962C8B-B14F-4D97-AF65-F5344CB8AC3E}">
        <p14:creationId xmlns:p14="http://schemas.microsoft.com/office/powerpoint/2010/main" val="3597542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12950A0-DD7B-442F-8E4A-47E3172CB307}" type="datetimeFigureOut">
              <a:rPr lang="tr-TR" smtClean="0"/>
              <a:t>6.01.2022</a:t>
            </a:fld>
            <a:endParaRPr lang="tr-TR"/>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22A7918-9087-4119-8A88-A8F8DAB29B7D}" type="slidenum">
              <a:rPr lang="tr-TR" smtClean="0"/>
              <a:t>‹#›</a:t>
            </a:fld>
            <a:endParaRPr lang="tr-TR"/>
          </a:p>
        </p:txBody>
      </p:sp>
    </p:spTree>
    <p:extLst>
      <p:ext uri="{BB962C8B-B14F-4D97-AF65-F5344CB8AC3E}">
        <p14:creationId xmlns:p14="http://schemas.microsoft.com/office/powerpoint/2010/main" val="141957449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webp"/><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6DE269-FC90-40F5-BEF5-CE9E9F105817}"/>
              </a:ext>
            </a:extLst>
          </p:cNvPr>
          <p:cNvSpPr>
            <a:spLocks noGrp="1"/>
          </p:cNvSpPr>
          <p:nvPr>
            <p:ph type="ctrTitle"/>
          </p:nvPr>
        </p:nvSpPr>
        <p:spPr>
          <a:xfrm>
            <a:off x="1247193" y="83976"/>
            <a:ext cx="9144000" cy="1698170"/>
          </a:xfrm>
        </p:spPr>
        <p:txBody>
          <a:bodyPr>
            <a:normAutofit fontScale="90000"/>
          </a:bodyPr>
          <a:lstStyle/>
          <a:p>
            <a:r>
              <a:rPr lang="tr-TR" sz="6600" b="1" dirty="0">
                <a:ln>
                  <a:solidFill>
                    <a:schemeClr val="bg1">
                      <a:lumMod val="85000"/>
                      <a:lumOff val="15000"/>
                    </a:schemeClr>
                  </a:solidFill>
                </a:ln>
                <a:effectLst>
                  <a:glow rad="63500">
                    <a:schemeClr val="accent1">
                      <a:satMod val="175000"/>
                      <a:alpha val="40000"/>
                    </a:schemeClr>
                  </a:glow>
                  <a:outerShdw blurRad="38100" dist="38100" dir="2700000" algn="tl">
                    <a:srgbClr val="000000">
                      <a:alpha val="43137"/>
                    </a:srgbClr>
                  </a:outerShdw>
                </a:effectLst>
                <a:latin typeface="Calibri" panose="020F0502020204030204" pitchFamily="34" charset="0"/>
                <a:cs typeface="Calibri" panose="020F0502020204030204" pitchFamily="34" charset="0"/>
              </a:rPr>
              <a:t>SABİS</a:t>
            </a:r>
            <a:br>
              <a:rPr lang="tr-TR" sz="6600" b="1" dirty="0">
                <a:ln>
                  <a:solidFill>
                    <a:schemeClr val="bg1">
                      <a:lumMod val="85000"/>
                      <a:lumOff val="15000"/>
                    </a:schemeClr>
                  </a:solidFill>
                </a:ln>
                <a:effectLst>
                  <a:glow rad="63500">
                    <a:schemeClr val="accent1">
                      <a:satMod val="175000"/>
                      <a:alpha val="40000"/>
                    </a:schemeClr>
                  </a:glow>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tr-TR" sz="6600" b="1" dirty="0">
                <a:ln>
                  <a:solidFill>
                    <a:schemeClr val="bg1">
                      <a:lumMod val="85000"/>
                      <a:lumOff val="15000"/>
                    </a:schemeClr>
                  </a:solidFill>
                </a:ln>
                <a:effectLst>
                  <a:glow rad="63500">
                    <a:schemeClr val="accent1">
                      <a:satMod val="175000"/>
                      <a:alpha val="40000"/>
                    </a:schemeClr>
                  </a:glow>
                  <a:outerShdw blurRad="38100" dist="38100" dir="2700000" algn="tl">
                    <a:srgbClr val="000000">
                      <a:alpha val="43137"/>
                    </a:srgbClr>
                  </a:outerShdw>
                </a:effectLst>
                <a:latin typeface="Calibri" panose="020F0502020204030204" pitchFamily="34" charset="0"/>
                <a:cs typeface="Calibri" panose="020F0502020204030204" pitchFamily="34" charset="0"/>
              </a:rPr>
              <a:t>Samsun bisiklet</a:t>
            </a:r>
          </a:p>
        </p:txBody>
      </p:sp>
      <p:sp>
        <p:nvSpPr>
          <p:cNvPr id="3" name="Alt Başlık 2">
            <a:extLst>
              <a:ext uri="{FF2B5EF4-FFF2-40B4-BE49-F238E27FC236}">
                <a16:creationId xmlns:a16="http://schemas.microsoft.com/office/drawing/2014/main" id="{5EDEFE9F-9230-438F-A988-1ACD9699595E}"/>
              </a:ext>
            </a:extLst>
          </p:cNvPr>
          <p:cNvSpPr>
            <a:spLocks noGrp="1"/>
          </p:cNvSpPr>
          <p:nvPr>
            <p:ph type="subTitle" idx="1"/>
          </p:nvPr>
        </p:nvSpPr>
        <p:spPr>
          <a:xfrm>
            <a:off x="298580" y="2099387"/>
            <a:ext cx="11893420" cy="3480319"/>
          </a:xfrm>
        </p:spPr>
        <p:txBody>
          <a:bodyPr/>
          <a:lstStyle/>
          <a:p>
            <a:pPr marL="342900" indent="-342900" algn="l">
              <a:buFontTx/>
              <a:buChar char="-"/>
            </a:pPr>
            <a:r>
              <a:rPr lang="tr-TR" dirty="0" err="1">
                <a:effectLst/>
              </a:rPr>
              <a:t>Sabis</a:t>
            </a:r>
            <a:r>
              <a:rPr lang="tr-TR" dirty="0">
                <a:effectLst/>
              </a:rPr>
              <a:t> Nedir ? </a:t>
            </a:r>
          </a:p>
          <a:p>
            <a:pPr marL="342900" indent="-342900" algn="l">
              <a:buFontTx/>
              <a:buChar char="-"/>
            </a:pPr>
            <a:r>
              <a:rPr lang="tr-TR" dirty="0">
                <a:effectLst/>
              </a:rPr>
              <a:t>Neden </a:t>
            </a:r>
            <a:r>
              <a:rPr lang="tr-TR" dirty="0" err="1">
                <a:effectLst/>
              </a:rPr>
              <a:t>Sabis</a:t>
            </a:r>
            <a:r>
              <a:rPr lang="tr-TR" dirty="0">
                <a:effectLst/>
              </a:rPr>
              <a:t> ?  </a:t>
            </a:r>
          </a:p>
          <a:p>
            <a:pPr marL="342900" indent="-342900" algn="l">
              <a:buFontTx/>
              <a:buChar char="-"/>
            </a:pPr>
            <a:r>
              <a:rPr lang="tr-TR" dirty="0">
                <a:effectLst/>
              </a:rPr>
              <a:t>Proje Detayları </a:t>
            </a:r>
          </a:p>
          <a:p>
            <a:pPr marL="342900" indent="-342900" algn="l">
              <a:buFontTx/>
              <a:buChar char="-"/>
            </a:pPr>
            <a:r>
              <a:rPr lang="tr-TR" dirty="0">
                <a:effectLst/>
              </a:rPr>
              <a:t>Nelere Çözüm Sunacak ? </a:t>
            </a:r>
          </a:p>
          <a:p>
            <a:pPr marL="342900" indent="-342900" algn="l">
              <a:buFontTx/>
              <a:buChar char="-"/>
            </a:pPr>
            <a:r>
              <a:rPr lang="tr-TR" dirty="0">
                <a:effectLst/>
              </a:rPr>
              <a:t>Hedeflerimiz </a:t>
            </a:r>
          </a:p>
          <a:p>
            <a:pPr marL="342900" indent="-342900" algn="l">
              <a:buFontTx/>
              <a:buChar char="-"/>
            </a:pPr>
            <a:endParaRPr lang="tr-TR" dirty="0"/>
          </a:p>
          <a:p>
            <a:endParaRPr lang="tr-TR" dirty="0"/>
          </a:p>
        </p:txBody>
      </p:sp>
      <p:pic>
        <p:nvPicPr>
          <p:cNvPr id="5" name="Resim 4">
            <a:extLst>
              <a:ext uri="{FF2B5EF4-FFF2-40B4-BE49-F238E27FC236}">
                <a16:creationId xmlns:a16="http://schemas.microsoft.com/office/drawing/2014/main" id="{4B9FFCD7-621E-4944-8A56-7D72F4D06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0645" y="2099387"/>
            <a:ext cx="5464221" cy="2864498"/>
          </a:xfrm>
          <a:prstGeom prst="rect">
            <a:avLst/>
          </a:prstGeom>
        </p:spPr>
      </p:pic>
    </p:spTree>
    <p:extLst>
      <p:ext uri="{BB962C8B-B14F-4D97-AF65-F5344CB8AC3E}">
        <p14:creationId xmlns:p14="http://schemas.microsoft.com/office/powerpoint/2010/main" val="3754504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90DE709-6763-4962-8937-D7376B363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0155" y="3346364"/>
            <a:ext cx="8708164" cy="3045105"/>
          </a:xfrm>
          <a:prstGeom prst="rect">
            <a:avLst/>
          </a:prstGeom>
        </p:spPr>
      </p:pic>
      <p:sp>
        <p:nvSpPr>
          <p:cNvPr id="3" name="İçerik Yer Tutucusu 2">
            <a:extLst>
              <a:ext uri="{FF2B5EF4-FFF2-40B4-BE49-F238E27FC236}">
                <a16:creationId xmlns:a16="http://schemas.microsoft.com/office/drawing/2014/main" id="{367517B0-7086-4564-9175-DFA771FD32C5}"/>
              </a:ext>
            </a:extLst>
          </p:cNvPr>
          <p:cNvSpPr>
            <a:spLocks noGrp="1"/>
          </p:cNvSpPr>
          <p:nvPr>
            <p:ph idx="1"/>
          </p:nvPr>
        </p:nvSpPr>
        <p:spPr>
          <a:xfrm>
            <a:off x="273698" y="399051"/>
            <a:ext cx="11262653" cy="6230529"/>
          </a:xfrm>
        </p:spPr>
        <p:txBody>
          <a:bodyPr>
            <a:normAutofit/>
          </a:bodyPr>
          <a:lstStyle/>
          <a:p>
            <a:pPr marL="0" indent="0">
              <a:buNone/>
            </a:pPr>
            <a:r>
              <a:rPr lang="tr-TR" sz="3200" dirty="0">
                <a:solidFill>
                  <a:srgbClr val="FFC000"/>
                </a:solidFill>
                <a:effectLst/>
                <a:ea typeface="Times New Roman" panose="02020603050405020304" pitchFamily="18" charset="0"/>
              </a:rPr>
              <a:t>Duraklar</a:t>
            </a:r>
            <a:r>
              <a:rPr lang="tr-TR" sz="3500" dirty="0">
                <a:solidFill>
                  <a:srgbClr val="FFC000"/>
                </a:solidFill>
                <a:effectLst/>
                <a:ea typeface="Times New Roman" panose="02020603050405020304" pitchFamily="18" charset="0"/>
              </a:rPr>
              <a:t> </a:t>
            </a:r>
            <a:r>
              <a:rPr lang="tr-TR" sz="3200" dirty="0">
                <a:solidFill>
                  <a:srgbClr val="FFC000"/>
                </a:solidFill>
                <a:effectLst/>
                <a:ea typeface="Times New Roman" panose="02020603050405020304" pitchFamily="18" charset="0"/>
              </a:rPr>
              <a:t>: </a:t>
            </a:r>
          </a:p>
          <a:p>
            <a:pPr>
              <a:lnSpc>
                <a:spcPct val="100000"/>
              </a:lnSpc>
            </a:pPr>
            <a:r>
              <a:rPr lang="tr-TR" sz="1600" dirty="0">
                <a:effectLst/>
                <a:latin typeface="Times New Roman" panose="02020603050405020304" pitchFamily="18" charset="0"/>
                <a:ea typeface="Times New Roman" panose="02020603050405020304" pitchFamily="18" charset="0"/>
              </a:rPr>
              <a:t>7 adet kampüs içi      --  Karadeniz Erkek öğrenci yurdu , Eğitim Fakültesi , Yaşam </a:t>
            </a:r>
          </a:p>
          <a:p>
            <a:pPr marL="0" indent="0">
              <a:lnSpc>
                <a:spcPct val="100000"/>
              </a:lnSpc>
              <a:buNone/>
            </a:pPr>
            <a:r>
              <a:rPr lang="tr-TR" sz="1600" dirty="0">
                <a:effectLst/>
                <a:latin typeface="Times New Roman" panose="02020603050405020304" pitchFamily="18" charset="0"/>
                <a:ea typeface="Times New Roman" panose="02020603050405020304" pitchFamily="18" charset="0"/>
              </a:rPr>
              <a:t>                                           Merkezi , İlahiyat-Diş Hekimliği arası , Tıp Fakültesi – Kız öğrenci  </a:t>
            </a:r>
          </a:p>
          <a:p>
            <a:pPr marL="0" indent="0">
              <a:lnSpc>
                <a:spcPct val="100000"/>
              </a:lnSpc>
              <a:buNone/>
            </a:pPr>
            <a:r>
              <a:rPr lang="tr-TR" sz="1600" dirty="0">
                <a:effectLst/>
                <a:latin typeface="Times New Roman" panose="02020603050405020304" pitchFamily="18" charset="0"/>
                <a:ea typeface="Times New Roman" panose="02020603050405020304" pitchFamily="18" charset="0"/>
              </a:rPr>
              <a:t>                                           yurdu arası , Öğrenci işleri ,  Lojmanlar – Üniversite Girişi </a:t>
            </a:r>
          </a:p>
          <a:p>
            <a:r>
              <a:rPr lang="tr-TR" sz="1600" dirty="0">
                <a:effectLst/>
                <a:latin typeface="Times New Roman" panose="02020603050405020304" pitchFamily="18" charset="0"/>
                <a:ea typeface="Times New Roman" panose="02020603050405020304" pitchFamily="18" charset="0"/>
              </a:rPr>
              <a:t>1 adet şehir içi           --  Rektörlük tramvay durağı </a:t>
            </a:r>
          </a:p>
          <a:p>
            <a:pPr marL="0" indent="0">
              <a:buNone/>
            </a:pPr>
            <a:endParaRPr lang="tr-TR" sz="1500" dirty="0">
              <a:effectLst/>
              <a:latin typeface="Times New Roman" panose="02020603050405020304" pitchFamily="18" charset="0"/>
              <a:ea typeface="Times New Roman" panose="02020603050405020304" pitchFamily="18" charset="0"/>
            </a:endParaRPr>
          </a:p>
          <a:p>
            <a:endParaRPr lang="tr-TR" dirty="0"/>
          </a:p>
        </p:txBody>
      </p:sp>
    </p:spTree>
    <p:extLst>
      <p:ext uri="{BB962C8B-B14F-4D97-AF65-F5344CB8AC3E}">
        <p14:creationId xmlns:p14="http://schemas.microsoft.com/office/powerpoint/2010/main" val="238553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CACFC50-8FD4-4A09-A432-493ADF64BB97}"/>
              </a:ext>
            </a:extLst>
          </p:cNvPr>
          <p:cNvSpPr>
            <a:spLocks noGrp="1"/>
          </p:cNvSpPr>
          <p:nvPr>
            <p:ph idx="1"/>
          </p:nvPr>
        </p:nvSpPr>
        <p:spPr>
          <a:xfrm>
            <a:off x="83976" y="223934"/>
            <a:ext cx="12108024" cy="6634065"/>
          </a:xfrm>
        </p:spPr>
        <p:txBody>
          <a:bodyPr/>
          <a:lstStyle/>
          <a:p>
            <a:pPr>
              <a:lnSpc>
                <a:spcPct val="50000"/>
              </a:lnSpc>
            </a:pPr>
            <a:endParaRPr lang="tr-TR" sz="2000" dirty="0">
              <a:effectLst/>
              <a:latin typeface="Times New Roman" panose="02020603050405020304" pitchFamily="18" charset="0"/>
              <a:ea typeface="Times New Roman" panose="02020603050405020304" pitchFamily="18" charset="0"/>
            </a:endParaRPr>
          </a:p>
          <a:p>
            <a:pPr>
              <a:lnSpc>
                <a:spcPct val="50000"/>
              </a:lnSpc>
            </a:pPr>
            <a:r>
              <a:rPr lang="tr-TR" sz="2000" dirty="0">
                <a:effectLst/>
                <a:latin typeface="Times New Roman" panose="02020603050405020304" pitchFamily="18" charset="0"/>
                <a:ea typeface="Times New Roman" panose="02020603050405020304" pitchFamily="18" charset="0"/>
              </a:rPr>
              <a:t>12 adet sahil kenarı   --   </a:t>
            </a:r>
            <a:r>
              <a:rPr lang="tr-TR" sz="1800" dirty="0" err="1">
                <a:effectLst/>
                <a:latin typeface="Times New Roman" panose="02020603050405020304" pitchFamily="18" charset="0"/>
                <a:ea typeface="Times New Roman" panose="02020603050405020304" pitchFamily="18" charset="0"/>
              </a:rPr>
              <a:t>Kurupelit</a:t>
            </a:r>
            <a:r>
              <a:rPr lang="tr-TR" sz="1800" dirty="0">
                <a:effectLst/>
                <a:latin typeface="Times New Roman" panose="02020603050405020304" pitchFamily="18" charset="0"/>
                <a:ea typeface="Times New Roman" panose="02020603050405020304" pitchFamily="18" charset="0"/>
              </a:rPr>
              <a:t> Sohbet Limanı  , </a:t>
            </a:r>
          </a:p>
          <a:p>
            <a:pPr marL="0" indent="0">
              <a:lnSpc>
                <a:spcPct val="50000"/>
              </a:lnSpc>
              <a:buNone/>
            </a:pPr>
            <a:r>
              <a:rPr lang="tr-TR" sz="1800" dirty="0">
                <a:effectLst/>
                <a:latin typeface="Times New Roman" panose="02020603050405020304" pitchFamily="18" charset="0"/>
                <a:ea typeface="Times New Roman" panose="02020603050405020304" pitchFamily="18" charset="0"/>
              </a:rPr>
              <a:t>		    	Yenimahalle Migros arkası , </a:t>
            </a:r>
          </a:p>
          <a:p>
            <a:pPr marL="0" indent="0">
              <a:lnSpc>
                <a:spcPct val="50000"/>
              </a:lnSpc>
              <a:buNone/>
            </a:pP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Ömürevleri</a:t>
            </a:r>
            <a:r>
              <a:rPr lang="tr-TR" sz="1800" dirty="0">
                <a:effectLst/>
                <a:latin typeface="Times New Roman" panose="02020603050405020304" pitchFamily="18" charset="0"/>
                <a:ea typeface="Times New Roman" panose="02020603050405020304" pitchFamily="18" charset="0"/>
              </a:rPr>
              <a:t> – Çobanlı İskelesi , </a:t>
            </a:r>
          </a:p>
          <a:p>
            <a:pPr marL="0" indent="0">
              <a:lnSpc>
                <a:spcPct val="50000"/>
              </a:lnSpc>
              <a:buNone/>
            </a:pP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CityMall</a:t>
            </a:r>
            <a:r>
              <a:rPr lang="tr-TR" sz="1800" dirty="0">
                <a:effectLst/>
                <a:latin typeface="Times New Roman" panose="02020603050405020304" pitchFamily="18" charset="0"/>
                <a:ea typeface="Times New Roman" panose="02020603050405020304" pitchFamily="18" charset="0"/>
              </a:rPr>
              <a:t> AVM , </a:t>
            </a:r>
          </a:p>
          <a:p>
            <a:pPr marL="0" indent="0">
              <a:lnSpc>
                <a:spcPct val="50000"/>
              </a:lnSpc>
              <a:buNone/>
            </a:pPr>
            <a:r>
              <a:rPr lang="tr-TR" sz="1800" dirty="0">
                <a:effectLst/>
                <a:latin typeface="Times New Roman" panose="02020603050405020304" pitchFamily="18" charset="0"/>
                <a:ea typeface="Times New Roman" panose="02020603050405020304" pitchFamily="18" charset="0"/>
              </a:rPr>
              <a:t>		   	Yeşilyurt AVM , </a:t>
            </a:r>
          </a:p>
          <a:p>
            <a:pPr marL="0" indent="0">
              <a:lnSpc>
                <a:spcPct val="50000"/>
              </a:lnSpc>
              <a:buNone/>
            </a:pPr>
            <a:r>
              <a:rPr lang="tr-TR" sz="1800" dirty="0">
                <a:effectLst/>
                <a:latin typeface="Times New Roman" panose="02020603050405020304" pitchFamily="18" charset="0"/>
                <a:ea typeface="Times New Roman" panose="02020603050405020304" pitchFamily="18" charset="0"/>
              </a:rPr>
              <a:t>                                          	Batı Park , </a:t>
            </a:r>
          </a:p>
          <a:p>
            <a:pPr marL="0" indent="0">
              <a:lnSpc>
                <a:spcPct val="50000"/>
              </a:lnSpc>
              <a:buNone/>
            </a:pPr>
            <a:r>
              <a:rPr lang="tr-TR" sz="1800" dirty="0">
                <a:effectLst/>
                <a:latin typeface="Times New Roman" panose="02020603050405020304" pitchFamily="18" charset="0"/>
                <a:ea typeface="Times New Roman" panose="02020603050405020304" pitchFamily="18" charset="0"/>
              </a:rPr>
              <a:t>		   	Gençlik Parkı , </a:t>
            </a:r>
          </a:p>
          <a:p>
            <a:pPr marL="0" indent="0">
              <a:lnSpc>
                <a:spcPct val="50000"/>
              </a:lnSpc>
              <a:buNone/>
            </a:pPr>
            <a:r>
              <a:rPr lang="tr-TR" sz="1800" dirty="0">
                <a:effectLst/>
                <a:latin typeface="Times New Roman" panose="02020603050405020304" pitchFamily="18" charset="0"/>
                <a:ea typeface="Times New Roman" panose="02020603050405020304" pitchFamily="18" charset="0"/>
              </a:rPr>
              <a:t>		   	Tütüncü İskelesi ,</a:t>
            </a:r>
          </a:p>
          <a:p>
            <a:pPr marL="0" indent="0">
              <a:lnSpc>
                <a:spcPct val="50000"/>
              </a:lnSpc>
              <a:buNone/>
            </a:pPr>
            <a:r>
              <a:rPr lang="tr-TR" sz="1800" dirty="0">
                <a:effectLst/>
                <a:latin typeface="Times New Roman" panose="02020603050405020304" pitchFamily="18" charset="0"/>
                <a:ea typeface="Times New Roman" panose="02020603050405020304" pitchFamily="18" charset="0"/>
              </a:rPr>
              <a:t>		   	Sevgi Gölü , </a:t>
            </a:r>
          </a:p>
          <a:p>
            <a:pPr marL="0" indent="0">
              <a:lnSpc>
                <a:spcPct val="50000"/>
              </a:lnSpc>
              <a:buNone/>
            </a:pP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Piazza</a:t>
            </a:r>
            <a:r>
              <a:rPr lang="tr-TR" sz="1800" dirty="0">
                <a:effectLst/>
                <a:latin typeface="Times New Roman" panose="02020603050405020304" pitchFamily="18" charset="0"/>
                <a:ea typeface="Times New Roman" panose="02020603050405020304" pitchFamily="18" charset="0"/>
              </a:rPr>
              <a:t> AVM , </a:t>
            </a:r>
          </a:p>
          <a:p>
            <a:pPr marL="0" indent="0">
              <a:lnSpc>
                <a:spcPct val="50000"/>
              </a:lnSpc>
              <a:buNone/>
            </a:pPr>
            <a:r>
              <a:rPr lang="tr-TR" sz="1800" dirty="0">
                <a:effectLst/>
                <a:latin typeface="Times New Roman" panose="02020603050405020304" pitchFamily="18" charset="0"/>
                <a:ea typeface="Times New Roman" panose="02020603050405020304" pitchFamily="18" charset="0"/>
              </a:rPr>
              <a:t>		   	Doğu Park – Bandırma Müzesi , </a:t>
            </a:r>
          </a:p>
          <a:p>
            <a:pPr marL="0" indent="0">
              <a:lnSpc>
                <a:spcPct val="50000"/>
              </a:lnSpc>
              <a:buNone/>
            </a:pP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Lovelet</a:t>
            </a:r>
            <a:r>
              <a:rPr lang="tr-TR" sz="1800" dirty="0">
                <a:effectLst/>
                <a:latin typeface="Times New Roman" panose="02020603050405020304" pitchFamily="18" charset="0"/>
                <a:ea typeface="Times New Roman" panose="02020603050405020304" pitchFamily="18" charset="0"/>
              </a:rPr>
              <a:t> AVM</a:t>
            </a:r>
          </a:p>
          <a:p>
            <a:endParaRPr lang="tr-TR" dirty="0"/>
          </a:p>
        </p:txBody>
      </p:sp>
      <p:pic>
        <p:nvPicPr>
          <p:cNvPr id="4" name="Resim 3">
            <a:extLst>
              <a:ext uri="{FF2B5EF4-FFF2-40B4-BE49-F238E27FC236}">
                <a16:creationId xmlns:a16="http://schemas.microsoft.com/office/drawing/2014/main" id="{0A4BABA9-84A2-4A79-B110-A4A505BFB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75" y="3853541"/>
            <a:ext cx="9634783" cy="2593911"/>
          </a:xfrm>
          <a:prstGeom prst="rect">
            <a:avLst/>
          </a:prstGeom>
        </p:spPr>
      </p:pic>
    </p:spTree>
    <p:extLst>
      <p:ext uri="{BB962C8B-B14F-4D97-AF65-F5344CB8AC3E}">
        <p14:creationId xmlns:p14="http://schemas.microsoft.com/office/powerpoint/2010/main" val="633981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58DB2B2-3EEF-4125-BCB2-44607CD5DB04}"/>
              </a:ext>
            </a:extLst>
          </p:cNvPr>
          <p:cNvSpPr>
            <a:spLocks noGrp="1"/>
          </p:cNvSpPr>
          <p:nvPr>
            <p:ph idx="1"/>
          </p:nvPr>
        </p:nvSpPr>
        <p:spPr>
          <a:xfrm>
            <a:off x="232661" y="248602"/>
            <a:ext cx="11785168" cy="6394794"/>
          </a:xfrm>
        </p:spPr>
        <p:txBody>
          <a:bodyPr>
            <a:normAutofit lnSpcReduction="10000"/>
          </a:bodyPr>
          <a:lstStyle/>
          <a:p>
            <a:pPr marL="0" indent="0">
              <a:buNone/>
            </a:pPr>
            <a:r>
              <a:rPr lang="tr-TR" sz="3200" b="1" dirty="0">
                <a:solidFill>
                  <a:srgbClr val="FFC000"/>
                </a:solidFill>
                <a:effectLst/>
                <a:ea typeface="Times New Roman" panose="02020603050405020304" pitchFamily="18" charset="0"/>
              </a:rPr>
              <a:t>Fiyat Tarifesi</a:t>
            </a:r>
          </a:p>
          <a:p>
            <a:pPr marL="0" indent="0" algn="ctr">
              <a:buNone/>
            </a:pPr>
            <a:r>
              <a:rPr lang="tr-TR" sz="1800" dirty="0">
                <a:effectLst/>
                <a:latin typeface="Times New Roman" panose="02020603050405020304" pitchFamily="18" charset="0"/>
                <a:ea typeface="Times New Roman" panose="02020603050405020304" pitchFamily="18" charset="0"/>
              </a:rPr>
              <a:t>Fiyat belirlerken yerel rakipler ve diğer şehirlerdeki platformlar dikkate alındı. Ayrıca maliyet giderleri ve kullanıcının durumu da göz önüne alındı. </a:t>
            </a:r>
          </a:p>
          <a:p>
            <a:pPr marL="0" indent="0">
              <a:buNone/>
            </a:pPr>
            <a:r>
              <a:rPr lang="tr-TR" sz="1800" i="1" dirty="0">
                <a:effectLst/>
                <a:latin typeface="Times New Roman" panose="02020603050405020304" pitchFamily="18" charset="0"/>
                <a:ea typeface="Times New Roman" panose="02020603050405020304" pitchFamily="18" charset="0"/>
              </a:rPr>
              <a:t>Fiyat tarifesi şöyledir:</a:t>
            </a:r>
          </a:p>
          <a:p>
            <a:pPr marL="0" indent="0">
              <a:buNone/>
            </a:pPr>
            <a:r>
              <a:rPr lang="tr-TR" sz="1800" dirty="0">
                <a:effectLst/>
                <a:latin typeface="Times New Roman" panose="02020603050405020304" pitchFamily="18" charset="0"/>
                <a:ea typeface="Times New Roman" panose="02020603050405020304" pitchFamily="18" charset="0"/>
              </a:rPr>
              <a:t>Her binişte ilk ücret olarak </a:t>
            </a:r>
            <a:r>
              <a:rPr lang="tr-TR" sz="1800" dirty="0">
                <a:solidFill>
                  <a:srgbClr val="FFFF00"/>
                </a:solidFill>
                <a:effectLst/>
                <a:latin typeface="Times New Roman" panose="02020603050405020304" pitchFamily="18" charset="0"/>
                <a:ea typeface="Times New Roman" panose="02020603050405020304" pitchFamily="18" charset="0"/>
              </a:rPr>
              <a:t>3 ₺ </a:t>
            </a:r>
            <a:r>
              <a:rPr lang="tr-TR" sz="1800" dirty="0">
                <a:effectLst/>
                <a:latin typeface="Times New Roman" panose="02020603050405020304" pitchFamily="18" charset="0"/>
                <a:ea typeface="Times New Roman" panose="02020603050405020304" pitchFamily="18" charset="0"/>
              </a:rPr>
              <a:t>alınır. </a:t>
            </a:r>
          </a:p>
          <a:p>
            <a:pPr marL="0" indent="0">
              <a:buNone/>
            </a:pPr>
            <a:r>
              <a:rPr lang="tr-TR" sz="1800" dirty="0">
                <a:effectLst/>
                <a:latin typeface="Times New Roman" panose="02020603050405020304" pitchFamily="18" charset="0"/>
                <a:ea typeface="Times New Roman" panose="02020603050405020304" pitchFamily="18" charset="0"/>
              </a:rPr>
              <a:t>	      0.  – 30. dakika arası için  </a:t>
            </a:r>
            <a:r>
              <a:rPr lang="tr-TR" sz="1800" dirty="0">
                <a:solidFill>
                  <a:srgbClr val="FFFF00"/>
                </a:solidFill>
                <a:effectLst/>
                <a:latin typeface="Times New Roman" panose="02020603050405020304" pitchFamily="18" charset="0"/>
                <a:ea typeface="Times New Roman" panose="02020603050405020304" pitchFamily="18" charset="0"/>
              </a:rPr>
              <a:t>3.5₺  </a:t>
            </a:r>
          </a:p>
          <a:p>
            <a:pPr marL="0" indent="0">
              <a:buNone/>
            </a:pPr>
            <a:r>
              <a:rPr lang="tr-TR" sz="1800" dirty="0">
                <a:effectLst/>
                <a:latin typeface="Times New Roman" panose="02020603050405020304" pitchFamily="18" charset="0"/>
                <a:ea typeface="Times New Roman" panose="02020603050405020304" pitchFamily="18" charset="0"/>
              </a:rPr>
              <a:t>	     30. – 60. dakika arası için    </a:t>
            </a:r>
            <a:r>
              <a:rPr lang="tr-TR" sz="1800" dirty="0">
                <a:solidFill>
                  <a:srgbClr val="FFFF00"/>
                </a:solidFill>
                <a:effectLst/>
                <a:latin typeface="Times New Roman" panose="02020603050405020304" pitchFamily="18" charset="0"/>
                <a:ea typeface="Times New Roman" panose="02020603050405020304" pitchFamily="18" charset="0"/>
              </a:rPr>
              <a:t>6₺ </a:t>
            </a:r>
          </a:p>
          <a:p>
            <a:pPr marL="0" indent="0">
              <a:buNone/>
            </a:pPr>
            <a:r>
              <a:rPr lang="tr-TR" sz="1800" dirty="0">
                <a:effectLst/>
                <a:latin typeface="Times New Roman" panose="02020603050405020304" pitchFamily="18" charset="0"/>
                <a:ea typeface="Times New Roman" panose="02020603050405020304" pitchFamily="18" charset="0"/>
              </a:rPr>
              <a:t>	     1.   –   2. saat     arası için   </a:t>
            </a:r>
            <a:r>
              <a:rPr lang="tr-TR" sz="1800" dirty="0">
                <a:solidFill>
                  <a:srgbClr val="FFFF00"/>
                </a:solidFill>
                <a:effectLst/>
                <a:latin typeface="Times New Roman" panose="02020603050405020304" pitchFamily="18" charset="0"/>
                <a:ea typeface="Times New Roman" panose="02020603050405020304" pitchFamily="18" charset="0"/>
              </a:rPr>
              <a:t> 9₺ </a:t>
            </a:r>
          </a:p>
          <a:p>
            <a:pPr marL="0" indent="0">
              <a:buNone/>
            </a:pPr>
            <a:r>
              <a:rPr lang="tr-TR" sz="1800" dirty="0">
                <a:effectLst/>
                <a:latin typeface="Times New Roman" panose="02020603050405020304" pitchFamily="18" charset="0"/>
                <a:ea typeface="Times New Roman" panose="02020603050405020304" pitchFamily="18" charset="0"/>
              </a:rPr>
              <a:t>	     2.   –  3.  saat     arası için   </a:t>
            </a:r>
            <a:r>
              <a:rPr lang="tr-TR" sz="1800" dirty="0">
                <a:solidFill>
                  <a:srgbClr val="FFFF00"/>
                </a:solidFill>
                <a:effectLst/>
                <a:latin typeface="Times New Roman" panose="02020603050405020304" pitchFamily="18" charset="0"/>
                <a:ea typeface="Times New Roman" panose="02020603050405020304" pitchFamily="18" charset="0"/>
              </a:rPr>
              <a:t>12₺</a:t>
            </a:r>
          </a:p>
          <a:p>
            <a:pPr marL="0" indent="0">
              <a:buNone/>
            </a:pPr>
            <a:r>
              <a:rPr lang="tr-TR" sz="1800" dirty="0">
                <a:effectLst/>
                <a:latin typeface="Times New Roman" panose="02020603050405020304" pitchFamily="18" charset="0"/>
                <a:ea typeface="Times New Roman" panose="02020603050405020304" pitchFamily="18" charset="0"/>
              </a:rPr>
              <a:t>	     3.   –  5.  saat     arası için   </a:t>
            </a:r>
            <a:r>
              <a:rPr lang="tr-TR" sz="1800" dirty="0">
                <a:solidFill>
                  <a:srgbClr val="FFFF00"/>
                </a:solidFill>
                <a:effectLst/>
                <a:latin typeface="Times New Roman" panose="02020603050405020304" pitchFamily="18" charset="0"/>
                <a:ea typeface="Times New Roman" panose="02020603050405020304" pitchFamily="18" charset="0"/>
              </a:rPr>
              <a:t>15₺</a:t>
            </a:r>
          </a:p>
          <a:p>
            <a:pPr marL="0" indent="0">
              <a:buNone/>
            </a:pPr>
            <a:r>
              <a:rPr lang="tr-TR" sz="1800" dirty="0">
                <a:effectLst/>
                <a:latin typeface="Times New Roman" panose="02020603050405020304" pitchFamily="18" charset="0"/>
                <a:ea typeface="Times New Roman" panose="02020603050405020304" pitchFamily="18" charset="0"/>
              </a:rPr>
              <a:t>                      5.    –   7. saat     arası için   </a:t>
            </a:r>
            <a:r>
              <a:rPr lang="tr-TR" sz="1800" dirty="0">
                <a:solidFill>
                  <a:srgbClr val="FFFF00"/>
                </a:solidFill>
                <a:effectLst/>
                <a:latin typeface="Times New Roman" panose="02020603050405020304" pitchFamily="18" charset="0"/>
                <a:ea typeface="Times New Roman" panose="02020603050405020304" pitchFamily="18" charset="0"/>
              </a:rPr>
              <a:t>18₺</a:t>
            </a:r>
          </a:p>
          <a:p>
            <a:pPr marL="0" indent="0">
              <a:buNone/>
            </a:pPr>
            <a:r>
              <a:rPr lang="tr-TR" sz="1800" dirty="0">
                <a:effectLst/>
                <a:latin typeface="Times New Roman" panose="02020603050405020304" pitchFamily="18" charset="0"/>
                <a:ea typeface="Times New Roman" panose="02020603050405020304" pitchFamily="18" charset="0"/>
              </a:rPr>
              <a:t> 	      7    – 10. saat     arası için   </a:t>
            </a:r>
            <a:r>
              <a:rPr lang="tr-TR" sz="1800" dirty="0">
                <a:solidFill>
                  <a:srgbClr val="FFFF00"/>
                </a:solidFill>
                <a:effectLst/>
                <a:latin typeface="Times New Roman" panose="02020603050405020304" pitchFamily="18" charset="0"/>
                <a:ea typeface="Times New Roman" panose="02020603050405020304" pitchFamily="18" charset="0"/>
              </a:rPr>
              <a:t>21₺ </a:t>
            </a:r>
          </a:p>
          <a:p>
            <a:pPr marL="0" indent="0">
              <a:buNone/>
            </a:pPr>
            <a:r>
              <a:rPr lang="tr-TR" sz="1800" dirty="0">
                <a:effectLst/>
                <a:latin typeface="Times New Roman" panose="02020603050405020304" pitchFamily="18" charset="0"/>
                <a:ea typeface="Times New Roman" panose="02020603050405020304" pitchFamily="18" charset="0"/>
              </a:rPr>
              <a:t>	     10  – 12. saat    arası  için   </a:t>
            </a:r>
            <a:r>
              <a:rPr lang="tr-TR" sz="1800" dirty="0">
                <a:solidFill>
                  <a:srgbClr val="FFFF00"/>
                </a:solidFill>
                <a:effectLst/>
                <a:latin typeface="Times New Roman" panose="02020603050405020304" pitchFamily="18" charset="0"/>
                <a:ea typeface="Times New Roman" panose="02020603050405020304" pitchFamily="18" charset="0"/>
              </a:rPr>
              <a:t>24₺</a:t>
            </a:r>
          </a:p>
          <a:p>
            <a:pPr marL="0" indent="0">
              <a:buNone/>
            </a:pPr>
            <a:r>
              <a:rPr lang="tr-TR" sz="1800" dirty="0">
                <a:effectLst/>
                <a:latin typeface="Times New Roman" panose="02020603050405020304" pitchFamily="18" charset="0"/>
                <a:ea typeface="Times New Roman" panose="02020603050405020304" pitchFamily="18" charset="0"/>
              </a:rPr>
              <a:t>                          12      saat sonrası  için  </a:t>
            </a:r>
            <a:r>
              <a:rPr lang="tr-TR" sz="1800" dirty="0">
                <a:solidFill>
                  <a:srgbClr val="FFFF00"/>
                </a:solidFill>
                <a:effectLst/>
                <a:latin typeface="Times New Roman" panose="02020603050405020304" pitchFamily="18" charset="0"/>
                <a:ea typeface="Times New Roman" panose="02020603050405020304" pitchFamily="18" charset="0"/>
              </a:rPr>
              <a:t> 27₺</a:t>
            </a:r>
          </a:p>
          <a:p>
            <a:pPr marL="0" indent="0">
              <a:buNone/>
            </a:pPr>
            <a:endParaRPr lang="tr-TR" sz="1800" dirty="0">
              <a:effectLst/>
              <a:latin typeface="Times New Roman" panose="02020603050405020304" pitchFamily="18" charset="0"/>
              <a:ea typeface="Times New Roman" panose="02020603050405020304" pitchFamily="18" charset="0"/>
            </a:endParaRPr>
          </a:p>
          <a:p>
            <a:endParaRPr lang="tr-TR" dirty="0"/>
          </a:p>
        </p:txBody>
      </p:sp>
      <p:pic>
        <p:nvPicPr>
          <p:cNvPr id="4" name="Resim 3">
            <a:extLst>
              <a:ext uri="{FF2B5EF4-FFF2-40B4-BE49-F238E27FC236}">
                <a16:creationId xmlns:a16="http://schemas.microsoft.com/office/drawing/2014/main" id="{CFFF13B7-5876-41C1-8FBB-F2B8ACADB37B}"/>
              </a:ext>
            </a:extLst>
          </p:cNvPr>
          <p:cNvPicPr>
            <a:picLocks noChangeAspect="1"/>
          </p:cNvPicPr>
          <p:nvPr/>
        </p:nvPicPr>
        <p:blipFill>
          <a:blip r:embed="rId2"/>
          <a:stretch>
            <a:fillRect/>
          </a:stretch>
        </p:blipFill>
        <p:spPr>
          <a:xfrm>
            <a:off x="5773925" y="1942148"/>
            <a:ext cx="5873872" cy="4394644"/>
          </a:xfrm>
          <a:prstGeom prst="rect">
            <a:avLst/>
          </a:prstGeom>
        </p:spPr>
      </p:pic>
    </p:spTree>
    <p:extLst>
      <p:ext uri="{BB962C8B-B14F-4D97-AF65-F5344CB8AC3E}">
        <p14:creationId xmlns:p14="http://schemas.microsoft.com/office/powerpoint/2010/main" val="3302433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59B722E-C9F3-46E1-911E-6CCB3EBA0DC7}"/>
              </a:ext>
            </a:extLst>
          </p:cNvPr>
          <p:cNvSpPr>
            <a:spLocks noGrp="1"/>
          </p:cNvSpPr>
          <p:nvPr>
            <p:ph idx="1"/>
          </p:nvPr>
        </p:nvSpPr>
        <p:spPr>
          <a:xfrm>
            <a:off x="176677" y="192618"/>
            <a:ext cx="11729184" cy="6516092"/>
          </a:xfrm>
        </p:spPr>
        <p:txBody>
          <a:bodyPr>
            <a:normAutofit lnSpcReduction="10000"/>
          </a:bodyPr>
          <a:lstStyle/>
          <a:p>
            <a:pPr marL="0" indent="0">
              <a:spcBef>
                <a:spcPts val="1200"/>
              </a:spcBef>
              <a:spcAft>
                <a:spcPts val="300"/>
              </a:spcAft>
              <a:buNone/>
            </a:pPr>
            <a:r>
              <a:rPr lang="tr-TR" sz="2200" b="1" i="1" dirty="0">
                <a:solidFill>
                  <a:srgbClr val="FFC000"/>
                </a:solidFill>
                <a:effectLst/>
              </a:rPr>
              <a:t>Pazarın Büyüklüğü ,  Hedeflenen Pazar Payı ,</a:t>
            </a:r>
            <a:r>
              <a:rPr lang="tr-TR" sz="2000" b="1" i="1" dirty="0">
                <a:solidFill>
                  <a:srgbClr val="FFC000"/>
                </a:solidFill>
                <a:effectLst/>
              </a:rPr>
              <a:t>  Pazar</a:t>
            </a:r>
            <a:r>
              <a:rPr lang="tr-TR" sz="2400" b="1" i="1" dirty="0">
                <a:solidFill>
                  <a:srgbClr val="FFC000"/>
                </a:solidFill>
                <a:effectLst/>
              </a:rPr>
              <a:t> </a:t>
            </a:r>
            <a:r>
              <a:rPr lang="tr-TR" sz="2000" b="1" i="1" dirty="0">
                <a:solidFill>
                  <a:srgbClr val="FFC000"/>
                </a:solidFill>
                <a:effectLst/>
              </a:rPr>
              <a:t>Profili</a:t>
            </a:r>
            <a:endParaRPr lang="tr-TR" sz="1600" dirty="0">
              <a:effectLst/>
              <a:ea typeface="Times New Roman" panose="02020603050405020304" pitchFamily="18" charset="0"/>
            </a:endParaRPr>
          </a:p>
          <a:p>
            <a:pPr marL="0" indent="0">
              <a:spcBef>
                <a:spcPts val="1200"/>
              </a:spcBef>
              <a:spcAft>
                <a:spcPts val="300"/>
              </a:spcAft>
              <a:buNone/>
            </a:pPr>
            <a:endParaRPr lang="tr-TR" sz="1900" dirty="0">
              <a:effectLst/>
              <a:ea typeface="Times New Roman" panose="02020603050405020304" pitchFamily="18" charset="0"/>
            </a:endParaRPr>
          </a:p>
          <a:p>
            <a:r>
              <a:rPr lang="tr-TR" sz="1600" dirty="0">
                <a:effectLst/>
                <a:latin typeface="Times New Roman" panose="02020603050405020304" pitchFamily="18" charset="0"/>
                <a:ea typeface="Times New Roman" panose="02020603050405020304" pitchFamily="18" charset="0"/>
              </a:rPr>
              <a:t>Samsun’da bisiklet kiralama alanında 22 adet özel işletme vardır. Bu işletmeler mahalle çapında bisiklet kiralama hizmeti sunmaktadır. Fakat Samsun’a yeterli gelmemektedir. </a:t>
            </a:r>
          </a:p>
          <a:p>
            <a:r>
              <a:rPr lang="tr-TR" sz="1600" dirty="0">
                <a:effectLst/>
                <a:latin typeface="Times New Roman" panose="02020603050405020304" pitchFamily="18" charset="0"/>
                <a:ea typeface="Times New Roman" panose="02020603050405020304" pitchFamily="18" charset="0"/>
              </a:rPr>
              <a:t>Ayrıca  elektrikli </a:t>
            </a:r>
            <a:r>
              <a:rPr lang="tr-TR" sz="1600" dirty="0" err="1">
                <a:effectLst/>
                <a:latin typeface="Times New Roman" panose="02020603050405020304" pitchFamily="18" charset="0"/>
                <a:ea typeface="Times New Roman" panose="02020603050405020304" pitchFamily="18" charset="0"/>
              </a:rPr>
              <a:t>scooter</a:t>
            </a:r>
            <a:r>
              <a:rPr lang="tr-TR" sz="1600" dirty="0">
                <a:effectLst/>
                <a:latin typeface="Times New Roman" panose="02020603050405020304" pitchFamily="18" charset="0"/>
                <a:ea typeface="Times New Roman" panose="02020603050405020304" pitchFamily="18" charset="0"/>
              </a:rPr>
              <a:t> alanında hizmet veren bir özel şirket vardır. Fakat bu şirket her kullanıcıya hitap etmemektedir. Bu yüzden bisiklet alanı her yaşa uyabilmesi ve fiyatı bakımından daha uygundur. </a:t>
            </a:r>
          </a:p>
          <a:p>
            <a:r>
              <a:rPr lang="tr-TR" sz="1600" dirty="0">
                <a:effectLst/>
                <a:latin typeface="Times New Roman" panose="02020603050405020304" pitchFamily="18" charset="0"/>
                <a:ea typeface="Times New Roman" panose="02020603050405020304" pitchFamily="18" charset="0"/>
              </a:rPr>
              <a:t>Hedeflediğimiz  pazar payı küçük bisiklet kiralama firmaları göz önüne alındığında ilk 2 yıllık aşamada % 40 ‘tır.</a:t>
            </a:r>
          </a:p>
          <a:p>
            <a:r>
              <a:rPr lang="tr-TR" sz="1600" dirty="0" err="1">
                <a:effectLst/>
                <a:latin typeface="Times New Roman" panose="02020603050405020304" pitchFamily="18" charset="0"/>
                <a:ea typeface="Times New Roman" panose="02020603050405020304" pitchFamily="18" charset="0"/>
              </a:rPr>
              <a:t>Pandemiden</a:t>
            </a:r>
            <a:r>
              <a:rPr lang="tr-TR" sz="1600" dirty="0">
                <a:effectLst/>
                <a:latin typeface="Times New Roman" panose="02020603050405020304" pitchFamily="18" charset="0"/>
                <a:ea typeface="Times New Roman" panose="02020603050405020304" pitchFamily="18" charset="0"/>
              </a:rPr>
              <a:t> dolayı hareketsiz kalan insanların yapabileceği sportif aktivite sayısı Samsun’da sınırlıdır. Bu projeyle insanların hem sportif aktivite yapabilmesi , hem ulaşım ihtiyacını gidermesi sağlanabilir. Samsun’da bisiklet kiralama alanında faaliyet gösteren firmalar sadece küçük bölgesel ihtiyaçları karşılayabilmekte</a:t>
            </a:r>
          </a:p>
          <a:p>
            <a:pPr marL="0" indent="0">
              <a:buNone/>
            </a:pPr>
            <a:endParaRPr lang="tr-TR" sz="1600" dirty="0">
              <a:effectLst/>
              <a:latin typeface="Times New Roman" panose="02020603050405020304" pitchFamily="18" charset="0"/>
              <a:ea typeface="Times New Roman" panose="02020603050405020304" pitchFamily="18" charset="0"/>
            </a:endParaRPr>
          </a:p>
          <a:p>
            <a:pPr marL="0" indent="0">
              <a:spcBef>
                <a:spcPts val="1200"/>
              </a:spcBef>
              <a:spcAft>
                <a:spcPts val="300"/>
              </a:spcAft>
              <a:buNone/>
            </a:pPr>
            <a:r>
              <a:rPr lang="tr-TR" sz="2200" b="1" i="1" dirty="0">
                <a:solidFill>
                  <a:srgbClr val="FFC000"/>
                </a:solidFill>
                <a:effectLst/>
              </a:rPr>
              <a:t>Rakip</a:t>
            </a:r>
            <a:r>
              <a:rPr lang="tr-TR" sz="2600" b="1" i="1" dirty="0">
                <a:solidFill>
                  <a:srgbClr val="FFC000"/>
                </a:solidFill>
                <a:effectLst/>
              </a:rPr>
              <a:t> </a:t>
            </a:r>
            <a:r>
              <a:rPr lang="tr-TR" sz="2200" b="1" i="1" dirty="0">
                <a:solidFill>
                  <a:srgbClr val="FFC000"/>
                </a:solidFill>
                <a:effectLst/>
              </a:rPr>
              <a:t>Analizi</a:t>
            </a:r>
            <a:endParaRPr lang="tr-TR" sz="1800" dirty="0">
              <a:effectLst/>
              <a:latin typeface="Times New Roman" panose="02020603050405020304" pitchFamily="18" charset="0"/>
              <a:ea typeface="Times New Roman" panose="02020603050405020304" pitchFamily="18" charset="0"/>
            </a:endParaRPr>
          </a:p>
          <a:p>
            <a:r>
              <a:rPr lang="tr-TR" sz="1700" dirty="0">
                <a:effectLst/>
                <a:latin typeface="Times New Roman" panose="02020603050405020304" pitchFamily="18" charset="0"/>
                <a:ea typeface="Times New Roman" panose="02020603050405020304" pitchFamily="18" charset="0"/>
              </a:rPr>
              <a:t>Samsun’da bulunan küçük işletmeler bölgeye yeterli gelmemektedir. 7/24 kullanılamamaktadır. Bisiklet kiraladığında tekrar aynı yere getirmen gerekmektedir. Bu da ulaşım amaçlı değil de eğlence ve spor amaçlı kullanım içindir. Ayrıca fiyat olarak bu işletmeler daha pahalıdır. </a:t>
            </a:r>
          </a:p>
          <a:p>
            <a:r>
              <a:rPr lang="tr-TR" sz="1700" dirty="0">
                <a:effectLst/>
                <a:latin typeface="Times New Roman" panose="02020603050405020304" pitchFamily="18" charset="0"/>
                <a:ea typeface="Times New Roman" panose="02020603050405020304" pitchFamily="18" charset="0"/>
              </a:rPr>
              <a:t>Ayrıca elektrikli </a:t>
            </a:r>
            <a:r>
              <a:rPr lang="tr-TR" sz="1700" dirty="0" err="1">
                <a:effectLst/>
                <a:latin typeface="Times New Roman" panose="02020603050405020304" pitchFamily="18" charset="0"/>
                <a:ea typeface="Times New Roman" panose="02020603050405020304" pitchFamily="18" charset="0"/>
              </a:rPr>
              <a:t>scooter</a:t>
            </a:r>
            <a:r>
              <a:rPr lang="tr-TR" sz="1700" dirty="0">
                <a:effectLst/>
                <a:latin typeface="Times New Roman" panose="02020603050405020304" pitchFamily="18" charset="0"/>
                <a:ea typeface="Times New Roman" panose="02020603050405020304" pitchFamily="18" charset="0"/>
              </a:rPr>
              <a:t> alanında faaliyet gösteren firma vardır. Fakat bu firma da fiyat pahalılığı, kaza riskinin yüksek olması , son zamanlarda artan kazalar ve her yaşa ve kullanıcıya hitap etmemesi eksik yönleridir. </a:t>
            </a:r>
            <a:endParaRPr lang="tr-TR" sz="1700" dirty="0"/>
          </a:p>
        </p:txBody>
      </p:sp>
    </p:spTree>
    <p:extLst>
      <p:ext uri="{BB962C8B-B14F-4D97-AF65-F5344CB8AC3E}">
        <p14:creationId xmlns:p14="http://schemas.microsoft.com/office/powerpoint/2010/main" val="4176311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E8069AD-D382-4554-AEC0-2D9DEF1923E0}"/>
              </a:ext>
            </a:extLst>
          </p:cNvPr>
          <p:cNvSpPr>
            <a:spLocks noGrp="1"/>
          </p:cNvSpPr>
          <p:nvPr>
            <p:ph idx="1"/>
          </p:nvPr>
        </p:nvSpPr>
        <p:spPr>
          <a:xfrm>
            <a:off x="237139" y="349560"/>
            <a:ext cx="10353762" cy="3695136"/>
          </a:xfrm>
        </p:spPr>
        <p:txBody>
          <a:bodyPr>
            <a:normAutofit/>
          </a:bodyPr>
          <a:lstStyle/>
          <a:p>
            <a:pPr marL="0" indent="0">
              <a:spcBef>
                <a:spcPts val="1200"/>
              </a:spcBef>
              <a:spcAft>
                <a:spcPts val="300"/>
              </a:spcAft>
              <a:buNone/>
            </a:pPr>
            <a:r>
              <a:rPr lang="tr-TR" sz="1800" b="1" i="1" dirty="0">
                <a:solidFill>
                  <a:srgbClr val="FFC000"/>
                </a:solidFill>
                <a:effectLst/>
              </a:rPr>
              <a:t>Ürün/Hizmet Tanıtım Planı </a:t>
            </a:r>
            <a:endParaRPr lang="tr-TR" sz="1800" dirty="0">
              <a:solidFill>
                <a:srgbClr val="FFC000"/>
              </a:solidFill>
              <a:effectLst/>
              <a:ea typeface="Times New Roman" panose="02020603050405020304" pitchFamily="18" charset="0"/>
            </a:endParaRPr>
          </a:p>
          <a:p>
            <a:r>
              <a:rPr lang="tr-TR" sz="1800" dirty="0">
                <a:effectLst/>
                <a:latin typeface="Times New Roman" panose="02020603050405020304" pitchFamily="18" charset="0"/>
                <a:ea typeface="Times New Roman" panose="02020603050405020304" pitchFamily="18" charset="0"/>
              </a:rPr>
              <a:t>1. Reklam Faaliyetlerinin gerçekleştirilmesi: İşletmenin satış hedeflerini gerçekleştirmek amacıyla yerel basın ve radyo aracılığıyla tanıtımlar yapılacaktır. Şehir panoları kullanılacaktır.</a:t>
            </a:r>
          </a:p>
          <a:p>
            <a:r>
              <a:rPr lang="tr-TR" sz="1800" dirty="0">
                <a:effectLst/>
                <a:latin typeface="Times New Roman" panose="02020603050405020304" pitchFamily="18" charset="0"/>
                <a:ea typeface="Times New Roman" panose="02020603050405020304" pitchFamily="18" charset="0"/>
              </a:rPr>
              <a:t>2. Mobil uygulamanın faaliyete geçirilmesi: İşletmenin faaliyetlerinin ayrıntılarla anlatıldığı, kullanımının nasıl olduğu , duyuruların yapıldığı ve isteklerin alındığı mobil uygulama yapılacaktır.</a:t>
            </a:r>
          </a:p>
          <a:p>
            <a:r>
              <a:rPr lang="tr-TR" sz="1800" dirty="0">
                <a:effectLst/>
                <a:latin typeface="Times New Roman" panose="02020603050405020304" pitchFamily="18" charset="0"/>
                <a:ea typeface="Times New Roman" panose="02020603050405020304" pitchFamily="18" charset="0"/>
              </a:rPr>
              <a:t>3. Saha Tanıtım Faaliyetlerinin gerçekleştirilmesi: İşletme, hedef kitlelere yönelik saha tanıtım çalışmaları ve kurumlarla bire bir görüşmeler yapacaktır</a:t>
            </a:r>
          </a:p>
          <a:p>
            <a:r>
              <a:rPr lang="tr-TR" sz="1800" dirty="0">
                <a:effectLst/>
                <a:latin typeface="Times New Roman" panose="02020603050405020304" pitchFamily="18" charset="0"/>
                <a:ea typeface="Times New Roman" panose="02020603050405020304" pitchFamily="18" charset="0"/>
              </a:rPr>
              <a:t>4. Etkinlik faaliyetleri yapılacaktır: Yılın belirli zamanlarında yapılacak yarışmalar ve etkinlikler ile kullanıcılara tanıtım yapılacaktır.</a:t>
            </a:r>
          </a:p>
          <a:p>
            <a:endParaRPr lang="tr-TR" dirty="0"/>
          </a:p>
        </p:txBody>
      </p:sp>
      <p:pic>
        <p:nvPicPr>
          <p:cNvPr id="7" name="Resim 6">
            <a:extLst>
              <a:ext uri="{FF2B5EF4-FFF2-40B4-BE49-F238E27FC236}">
                <a16:creationId xmlns:a16="http://schemas.microsoft.com/office/drawing/2014/main" id="{9F2B6ACF-BFE5-4EB3-9EF7-E85B50FE4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408" y="4044696"/>
            <a:ext cx="10745015" cy="2450592"/>
          </a:xfrm>
          <a:prstGeom prst="rect">
            <a:avLst/>
          </a:prstGeom>
        </p:spPr>
      </p:pic>
    </p:spTree>
    <p:extLst>
      <p:ext uri="{BB962C8B-B14F-4D97-AF65-F5344CB8AC3E}">
        <p14:creationId xmlns:p14="http://schemas.microsoft.com/office/powerpoint/2010/main" val="3918904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40035A-3872-4A04-A815-B23E0599951D}"/>
              </a:ext>
            </a:extLst>
          </p:cNvPr>
          <p:cNvSpPr>
            <a:spLocks noGrp="1"/>
          </p:cNvSpPr>
          <p:nvPr>
            <p:ph idx="1"/>
          </p:nvPr>
        </p:nvSpPr>
        <p:spPr>
          <a:xfrm>
            <a:off x="315383" y="240933"/>
            <a:ext cx="11561234" cy="3453989"/>
          </a:xfrm>
        </p:spPr>
        <p:txBody>
          <a:bodyPr>
            <a:normAutofit fontScale="92500" lnSpcReduction="20000"/>
          </a:bodyPr>
          <a:lstStyle/>
          <a:p>
            <a:pPr marL="0" indent="0">
              <a:spcBef>
                <a:spcPts val="1200"/>
              </a:spcBef>
              <a:spcAft>
                <a:spcPts val="300"/>
              </a:spcAft>
              <a:buNone/>
            </a:pPr>
            <a:r>
              <a:rPr lang="tr-TR" sz="1800" b="1" i="1" dirty="0">
                <a:solidFill>
                  <a:srgbClr val="FFC000"/>
                </a:solidFill>
                <a:effectLst/>
                <a:latin typeface="Times New Roman" panose="02020603050405020304" pitchFamily="18" charset="0"/>
              </a:rPr>
              <a:t>Pazarlama/Satış Hedefleri       , </a:t>
            </a:r>
            <a:r>
              <a:rPr lang="tr-TR" sz="1900" dirty="0">
                <a:solidFill>
                  <a:srgbClr val="FFC000"/>
                </a:solidFill>
                <a:effectLst/>
                <a:ea typeface="Times New Roman" panose="02020603050405020304" pitchFamily="18" charset="0"/>
              </a:rPr>
              <a:t>Üretim/Satış Hedefleri </a:t>
            </a:r>
            <a:endParaRPr lang="tr-TR" sz="1900" b="1" i="1" dirty="0">
              <a:solidFill>
                <a:srgbClr val="FFC000"/>
              </a:solidFill>
              <a:effectLst/>
            </a:endParaRPr>
          </a:p>
          <a:p>
            <a:r>
              <a:rPr lang="tr-TR" sz="1800" dirty="0">
                <a:effectLst/>
                <a:latin typeface="Times New Roman" panose="02020603050405020304" pitchFamily="18" charset="0"/>
                <a:ea typeface="Times New Roman" panose="02020603050405020304" pitchFamily="18" charset="0"/>
              </a:rPr>
              <a:t>Platforma ilk katılışta her kullanıcıya ilk bir saat ücretsiz olarak verilecektir.</a:t>
            </a:r>
          </a:p>
          <a:p>
            <a:r>
              <a:rPr lang="tr-TR" sz="1800" dirty="0">
                <a:effectLst/>
                <a:latin typeface="Times New Roman" panose="02020603050405020304" pitchFamily="18" charset="0"/>
                <a:ea typeface="Times New Roman" panose="02020603050405020304" pitchFamily="18" charset="0"/>
              </a:rPr>
              <a:t>Duraklarda bütün istasyonlara bisiklet koymayıp , boş yer bırakmamız , insanlara bilinçaltında sistemin çok kullanıldığı fikrini vermek ve kullanmaya teşvik etmektir. </a:t>
            </a:r>
          </a:p>
          <a:p>
            <a:r>
              <a:rPr lang="tr-TR" sz="1800" dirty="0">
                <a:effectLst/>
                <a:latin typeface="Times New Roman" panose="02020603050405020304" pitchFamily="18" charset="0"/>
                <a:ea typeface="Times New Roman" panose="02020603050405020304" pitchFamily="18" charset="0"/>
              </a:rPr>
              <a:t>Kullanıcı aldığı bisikleti tekrar aynı durağa getirmesi durumunda indirim alacaktır. Ayrıca aylık veya yıllık bazda platformu en çok kullanan kullanıcılara ücretsiz biniş hakları verilecektir.  </a:t>
            </a:r>
          </a:p>
          <a:p>
            <a:endParaRPr lang="tr-TR" sz="1800" dirty="0">
              <a:effectLst/>
              <a:latin typeface="Times New Roman" panose="02020603050405020304" pitchFamily="18" charset="0"/>
              <a:ea typeface="Times New Roman" panose="02020603050405020304" pitchFamily="18" charset="0"/>
            </a:endParaRPr>
          </a:p>
          <a:p>
            <a:pPr marL="0" indent="0">
              <a:buNone/>
            </a:pPr>
            <a:endParaRPr lang="tr-TR" sz="1800" dirty="0">
              <a:effectLst/>
              <a:latin typeface="Times New Roman" panose="02020603050405020304" pitchFamily="18" charset="0"/>
              <a:ea typeface="Times New Roman" panose="02020603050405020304" pitchFamily="18" charset="0"/>
            </a:endParaRPr>
          </a:p>
          <a:p>
            <a:pPr marL="0" indent="0">
              <a:buNone/>
            </a:pPr>
            <a:r>
              <a:rPr lang="tr-TR" sz="1800" dirty="0">
                <a:effectLst/>
                <a:latin typeface="Times New Roman" panose="02020603050405020304" pitchFamily="18" charset="0"/>
                <a:ea typeface="Times New Roman" panose="02020603050405020304" pitchFamily="18" charset="0"/>
              </a:rPr>
              <a:t>Samsun yıllık yağış verilerine göre tahmini kullanılan bisiklet oranı : </a:t>
            </a:r>
          </a:p>
          <a:p>
            <a:pPr marL="0" indent="0">
              <a:buNone/>
            </a:pPr>
            <a:endParaRPr lang="tr-TR" sz="1800" dirty="0">
              <a:effectLst/>
              <a:latin typeface="Times New Roman" panose="02020603050405020304" pitchFamily="18" charset="0"/>
              <a:ea typeface="Times New Roman" panose="02020603050405020304" pitchFamily="18" charset="0"/>
            </a:endParaRPr>
          </a:p>
          <a:p>
            <a:pPr marL="0" indent="0">
              <a:buNone/>
            </a:pPr>
            <a:endParaRPr lang="tr-TR" sz="1800" dirty="0">
              <a:effectLst/>
              <a:latin typeface="Times New Roman" panose="02020603050405020304" pitchFamily="18" charset="0"/>
              <a:ea typeface="Times New Roman" panose="02020603050405020304" pitchFamily="18" charset="0"/>
            </a:endParaRPr>
          </a:p>
        </p:txBody>
      </p:sp>
      <p:sp>
        <p:nvSpPr>
          <p:cNvPr id="4" name="Metin kutusu 3">
            <a:extLst>
              <a:ext uri="{FF2B5EF4-FFF2-40B4-BE49-F238E27FC236}">
                <a16:creationId xmlns:a16="http://schemas.microsoft.com/office/drawing/2014/main" id="{D37DF907-D986-4509-B083-90813035C570}"/>
              </a:ext>
            </a:extLst>
          </p:cNvPr>
          <p:cNvSpPr txBox="1"/>
          <p:nvPr/>
        </p:nvSpPr>
        <p:spPr>
          <a:xfrm>
            <a:off x="559837" y="3694922"/>
            <a:ext cx="10560697" cy="1754326"/>
          </a:xfrm>
          <a:prstGeom prst="rect">
            <a:avLst/>
          </a:prstGeom>
          <a:noFill/>
        </p:spPr>
        <p:txBody>
          <a:bodyPr wrap="square" numCol="2" rtlCol="0">
            <a:spAutoFit/>
          </a:bodyPr>
          <a:lstStyle/>
          <a:p>
            <a:r>
              <a:rPr lang="tr-TR" sz="1800" dirty="0">
                <a:effectLst/>
                <a:latin typeface="Times New Roman" panose="02020603050405020304" pitchFamily="18" charset="0"/>
                <a:ea typeface="Times New Roman" panose="02020603050405020304" pitchFamily="18" charset="0"/>
              </a:rPr>
              <a:t>Ocak toplam         : 1092</a:t>
            </a:r>
          </a:p>
          <a:p>
            <a:r>
              <a:rPr lang="tr-TR" sz="1800" dirty="0">
                <a:effectLst/>
                <a:latin typeface="Times New Roman" panose="02020603050405020304" pitchFamily="18" charset="0"/>
                <a:ea typeface="Times New Roman" panose="02020603050405020304" pitchFamily="18" charset="0"/>
              </a:rPr>
              <a:t>Şubat toplam        : 1365</a:t>
            </a:r>
          </a:p>
          <a:p>
            <a:r>
              <a:rPr lang="tr-TR" sz="1800" dirty="0">
                <a:effectLst/>
                <a:latin typeface="Times New Roman" panose="02020603050405020304" pitchFamily="18" charset="0"/>
                <a:ea typeface="Times New Roman" panose="02020603050405020304" pitchFamily="18" charset="0"/>
              </a:rPr>
              <a:t>Mart toplam         : 1770</a:t>
            </a:r>
          </a:p>
          <a:p>
            <a:r>
              <a:rPr lang="tr-TR" sz="1800" dirty="0">
                <a:effectLst/>
                <a:latin typeface="Times New Roman" panose="02020603050405020304" pitchFamily="18" charset="0"/>
                <a:ea typeface="Times New Roman" panose="02020603050405020304" pitchFamily="18" charset="0"/>
              </a:rPr>
              <a:t>Nisan toplam        : 2665</a:t>
            </a:r>
          </a:p>
          <a:p>
            <a:r>
              <a:rPr lang="tr-TR" sz="1800" dirty="0">
                <a:effectLst/>
                <a:latin typeface="Times New Roman" panose="02020603050405020304" pitchFamily="18" charset="0"/>
                <a:ea typeface="Times New Roman" panose="02020603050405020304" pitchFamily="18" charset="0"/>
              </a:rPr>
              <a:t>Mayıs toplam       : 3424</a:t>
            </a:r>
          </a:p>
          <a:p>
            <a:r>
              <a:rPr lang="tr-TR" sz="1800" dirty="0">
                <a:effectLst/>
                <a:latin typeface="Times New Roman" panose="02020603050405020304" pitchFamily="18" charset="0"/>
                <a:ea typeface="Times New Roman" panose="02020603050405020304" pitchFamily="18" charset="0"/>
              </a:rPr>
              <a:t>Haziran toplam     : 3655</a:t>
            </a:r>
          </a:p>
          <a:p>
            <a:r>
              <a:rPr lang="tr-TR" sz="1800" dirty="0">
                <a:effectLst/>
                <a:latin typeface="Times New Roman" panose="02020603050405020304" pitchFamily="18" charset="0"/>
                <a:ea typeface="Times New Roman" panose="02020603050405020304" pitchFamily="18" charset="0"/>
              </a:rPr>
              <a:t>Temmuz toplam   : 4130</a:t>
            </a:r>
          </a:p>
          <a:p>
            <a:r>
              <a:rPr lang="tr-TR" sz="1800" dirty="0">
                <a:effectLst/>
                <a:latin typeface="Times New Roman" panose="02020603050405020304" pitchFamily="18" charset="0"/>
                <a:ea typeface="Times New Roman" panose="02020603050405020304" pitchFamily="18" charset="0"/>
              </a:rPr>
              <a:t>Ağustos toplam    : 4340</a:t>
            </a:r>
          </a:p>
          <a:p>
            <a:r>
              <a:rPr lang="tr-TR" sz="1800" dirty="0">
                <a:effectLst/>
                <a:latin typeface="Times New Roman" panose="02020603050405020304" pitchFamily="18" charset="0"/>
                <a:ea typeface="Times New Roman" panose="02020603050405020304" pitchFamily="18" charset="0"/>
              </a:rPr>
              <a:t>Eylül toplam        : 3770</a:t>
            </a:r>
          </a:p>
          <a:p>
            <a:r>
              <a:rPr lang="tr-TR" sz="1800" dirty="0">
                <a:effectLst/>
                <a:latin typeface="Times New Roman" panose="02020603050405020304" pitchFamily="18" charset="0"/>
                <a:ea typeface="Times New Roman" panose="02020603050405020304" pitchFamily="18" charset="0"/>
              </a:rPr>
              <a:t>Ekim toplam        : 2432</a:t>
            </a:r>
          </a:p>
          <a:p>
            <a:r>
              <a:rPr lang="tr-TR" sz="1800" dirty="0">
                <a:effectLst/>
                <a:latin typeface="Times New Roman" panose="02020603050405020304" pitchFamily="18" charset="0"/>
                <a:ea typeface="Times New Roman" panose="02020603050405020304" pitchFamily="18" charset="0"/>
              </a:rPr>
              <a:t>Kasım toplam      : 2150</a:t>
            </a:r>
          </a:p>
          <a:p>
            <a:r>
              <a:rPr lang="tr-TR" sz="1800" dirty="0">
                <a:effectLst/>
                <a:latin typeface="Times New Roman" panose="02020603050405020304" pitchFamily="18" charset="0"/>
                <a:ea typeface="Times New Roman" panose="02020603050405020304" pitchFamily="18" charset="0"/>
              </a:rPr>
              <a:t>Aralık toplam      : 1572</a:t>
            </a:r>
          </a:p>
        </p:txBody>
      </p:sp>
      <p:sp>
        <p:nvSpPr>
          <p:cNvPr id="5" name="Metin kutusu 4">
            <a:extLst>
              <a:ext uri="{FF2B5EF4-FFF2-40B4-BE49-F238E27FC236}">
                <a16:creationId xmlns:a16="http://schemas.microsoft.com/office/drawing/2014/main" id="{D84D184E-549F-4C00-849E-8DC5E60F7354}"/>
              </a:ext>
            </a:extLst>
          </p:cNvPr>
          <p:cNvSpPr txBox="1"/>
          <p:nvPr/>
        </p:nvSpPr>
        <p:spPr>
          <a:xfrm>
            <a:off x="315383" y="5693737"/>
            <a:ext cx="11310560" cy="923330"/>
          </a:xfrm>
          <a:prstGeom prst="rect">
            <a:avLst/>
          </a:prstGeom>
          <a:noFill/>
        </p:spPr>
        <p:txBody>
          <a:bodyPr wrap="square" rtlCol="0">
            <a:spAutoFit/>
          </a:bodyPr>
          <a:lstStyle/>
          <a:p>
            <a:r>
              <a:rPr lang="tr-TR" sz="1800" dirty="0">
                <a:effectLst/>
                <a:latin typeface="Times New Roman" panose="02020603050405020304" pitchFamily="18" charset="0"/>
                <a:ea typeface="Times New Roman" panose="02020603050405020304" pitchFamily="18" charset="0"/>
              </a:rPr>
              <a:t>Toplam 32.365 kullanıcının bu sistemi kullanacağını tahmin ediyoruz. </a:t>
            </a:r>
          </a:p>
          <a:p>
            <a:r>
              <a:rPr lang="tr-TR" sz="1800" dirty="0">
                <a:effectLst/>
                <a:latin typeface="Times New Roman" panose="02020603050405020304" pitchFamily="18" charset="0"/>
                <a:ea typeface="Times New Roman" panose="02020603050405020304" pitchFamily="18" charset="0"/>
              </a:rPr>
              <a:t>Her bir kullanıcı ortalama 10 lira getireceğini varsayarak,  toplamda yıllık 323.650 lira tahmini gelirimiz olacaktır. </a:t>
            </a:r>
          </a:p>
          <a:p>
            <a:endParaRPr lang="tr-TR" dirty="0"/>
          </a:p>
        </p:txBody>
      </p:sp>
    </p:spTree>
    <p:extLst>
      <p:ext uri="{BB962C8B-B14F-4D97-AF65-F5344CB8AC3E}">
        <p14:creationId xmlns:p14="http://schemas.microsoft.com/office/powerpoint/2010/main" val="3206122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çerik Yer Tutucusu 3">
            <a:extLst>
              <a:ext uri="{FF2B5EF4-FFF2-40B4-BE49-F238E27FC236}">
                <a16:creationId xmlns:a16="http://schemas.microsoft.com/office/drawing/2014/main" id="{EACB1B4D-88F3-4B2B-BFDE-121ADBA2D98D}"/>
              </a:ext>
            </a:extLst>
          </p:cNvPr>
          <p:cNvGraphicFramePr>
            <a:graphicFrameLocks noGrp="1"/>
          </p:cNvGraphicFramePr>
          <p:nvPr>
            <p:ph idx="1"/>
            <p:extLst>
              <p:ext uri="{D42A27DB-BD31-4B8C-83A1-F6EECF244321}">
                <p14:modId xmlns:p14="http://schemas.microsoft.com/office/powerpoint/2010/main" val="1634775790"/>
              </p:ext>
            </p:extLst>
          </p:nvPr>
        </p:nvGraphicFramePr>
        <p:xfrm>
          <a:off x="266063" y="326038"/>
          <a:ext cx="6018468" cy="3660744"/>
        </p:xfrm>
        <a:graphic>
          <a:graphicData uri="http://schemas.openxmlformats.org/drawingml/2006/table">
            <a:tbl>
              <a:tblPr firstRow="1" firstCol="1" bandRow="1">
                <a:tableStyleId>{5C22544A-7EE6-4342-B048-85BDC9FD1C3A}</a:tableStyleId>
              </a:tblPr>
              <a:tblGrid>
                <a:gridCol w="1617366">
                  <a:extLst>
                    <a:ext uri="{9D8B030D-6E8A-4147-A177-3AD203B41FA5}">
                      <a16:colId xmlns:a16="http://schemas.microsoft.com/office/drawing/2014/main" val="267740164"/>
                    </a:ext>
                  </a:extLst>
                </a:gridCol>
                <a:gridCol w="1526648">
                  <a:extLst>
                    <a:ext uri="{9D8B030D-6E8A-4147-A177-3AD203B41FA5}">
                      <a16:colId xmlns:a16="http://schemas.microsoft.com/office/drawing/2014/main" val="497126863"/>
                    </a:ext>
                  </a:extLst>
                </a:gridCol>
                <a:gridCol w="1437227">
                  <a:extLst>
                    <a:ext uri="{9D8B030D-6E8A-4147-A177-3AD203B41FA5}">
                      <a16:colId xmlns:a16="http://schemas.microsoft.com/office/drawing/2014/main" val="1268606301"/>
                    </a:ext>
                  </a:extLst>
                </a:gridCol>
                <a:gridCol w="1437227">
                  <a:extLst>
                    <a:ext uri="{9D8B030D-6E8A-4147-A177-3AD203B41FA5}">
                      <a16:colId xmlns:a16="http://schemas.microsoft.com/office/drawing/2014/main" val="2202838964"/>
                    </a:ext>
                  </a:extLst>
                </a:gridCol>
              </a:tblGrid>
              <a:tr h="244050">
                <a:tc>
                  <a:txBody>
                    <a:bodyPr/>
                    <a:lstStyle/>
                    <a:p>
                      <a:pPr algn="ctr"/>
                      <a:r>
                        <a:rPr lang="tr-TR" sz="1200">
                          <a:effectLst/>
                        </a:rPr>
                        <a:t>Masraflar</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r>
                        <a:rPr lang="tr-TR" sz="1200" dirty="0">
                          <a:effectLst/>
                        </a:rPr>
                        <a:t>Adet</a:t>
                      </a:r>
                      <a:endParaRPr lang="tr-T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r>
                        <a:rPr lang="tr-TR" sz="1200">
                          <a:effectLst/>
                        </a:rPr>
                        <a:t>Birim Fiyatı</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r>
                        <a:rPr lang="tr-TR" sz="1200">
                          <a:effectLst/>
                        </a:rPr>
                        <a:t>Toplam</a:t>
                      </a:r>
                      <a:endParaRPr lang="tr-TR"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3841428"/>
                  </a:ext>
                </a:extLst>
              </a:tr>
              <a:tr h="488099">
                <a:tc>
                  <a:txBody>
                    <a:bodyPr/>
                    <a:lstStyle/>
                    <a:p>
                      <a:r>
                        <a:rPr lang="tr-TR" sz="1200">
                          <a:effectLst/>
                        </a:rPr>
                        <a:t>Bisiklet masrafı</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120 </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1000 – 1500</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dirty="0">
                          <a:effectLst/>
                        </a:rPr>
                        <a:t>120.000 – 180.000</a:t>
                      </a:r>
                      <a:endParaRPr lang="tr-TR"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33753325"/>
                  </a:ext>
                </a:extLst>
              </a:tr>
              <a:tr h="488099">
                <a:tc>
                  <a:txBody>
                    <a:bodyPr/>
                    <a:lstStyle/>
                    <a:p>
                      <a:r>
                        <a:rPr lang="tr-TR" sz="1200">
                          <a:effectLst/>
                        </a:rPr>
                        <a:t>Akıllı Durak </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20</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 3800 – 5000</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76.000  – 100.000</a:t>
                      </a:r>
                      <a:endParaRPr lang="tr-TR"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21834594"/>
                  </a:ext>
                </a:extLst>
              </a:tr>
              <a:tr h="488099">
                <a:tc>
                  <a:txBody>
                    <a:bodyPr/>
                    <a:lstStyle/>
                    <a:p>
                      <a:r>
                        <a:rPr lang="tr-TR" sz="1200">
                          <a:effectLst/>
                        </a:rPr>
                        <a:t>GPS </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120 </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  144 – 200  ( 12 $ ) </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dirty="0">
                          <a:effectLst/>
                        </a:rPr>
                        <a:t>17.280  – 24.000</a:t>
                      </a:r>
                      <a:endParaRPr lang="tr-TR"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52907302"/>
                  </a:ext>
                </a:extLst>
              </a:tr>
              <a:tr h="488099">
                <a:tc>
                  <a:txBody>
                    <a:bodyPr/>
                    <a:lstStyle/>
                    <a:p>
                      <a:r>
                        <a:rPr lang="tr-TR" sz="1200">
                          <a:effectLst/>
                        </a:rPr>
                        <a:t>Taşıma ve nakliyat</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1</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 5000 – 15000</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dirty="0">
                          <a:effectLst/>
                        </a:rPr>
                        <a:t>5000     –  15.000</a:t>
                      </a:r>
                      <a:endParaRPr lang="tr-TR"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47190665"/>
                  </a:ext>
                </a:extLst>
              </a:tr>
              <a:tr h="244050">
                <a:tc>
                  <a:txBody>
                    <a:bodyPr/>
                    <a:lstStyle/>
                    <a:p>
                      <a:r>
                        <a:rPr lang="tr-TR" sz="1200">
                          <a:effectLst/>
                        </a:rPr>
                        <a:t>Yazılımcı </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1</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 8000 – 10000          </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dirty="0">
                          <a:effectLst/>
                        </a:rPr>
                        <a:t>8000    – 10.000</a:t>
                      </a:r>
                      <a:endParaRPr lang="tr-TR"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171658075"/>
                  </a:ext>
                </a:extLst>
              </a:tr>
              <a:tr h="488099">
                <a:tc>
                  <a:txBody>
                    <a:bodyPr/>
                    <a:lstStyle/>
                    <a:p>
                      <a:r>
                        <a:rPr lang="tr-TR" sz="1200">
                          <a:effectLst/>
                        </a:rPr>
                        <a:t>Belediye izinleri ve yer giderleri </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dirty="0">
                          <a:effectLst/>
                        </a:rPr>
                        <a:t>1</a:t>
                      </a:r>
                      <a:endParaRPr lang="tr-T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10000 – 20000</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10000  –  20000</a:t>
                      </a:r>
                      <a:endParaRPr lang="tr-TR"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71847759"/>
                  </a:ext>
                </a:extLst>
              </a:tr>
              <a:tr h="488099">
                <a:tc>
                  <a:txBody>
                    <a:bodyPr/>
                    <a:lstStyle/>
                    <a:p>
                      <a:r>
                        <a:rPr lang="tr-TR" sz="1200">
                          <a:effectLst/>
                        </a:rPr>
                        <a:t>Toplam </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dirty="0">
                          <a:effectLst/>
                        </a:rPr>
                        <a:t> </a:t>
                      </a:r>
                      <a:endParaRPr lang="tr-T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dirty="0">
                          <a:effectLst/>
                        </a:rPr>
                        <a:t> </a:t>
                      </a:r>
                      <a:endParaRPr lang="tr-T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dirty="0">
                          <a:effectLst/>
                        </a:rPr>
                        <a:t>246.280 – 349.000</a:t>
                      </a:r>
                      <a:endParaRPr lang="tr-TR"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41501364"/>
                  </a:ext>
                </a:extLst>
              </a:tr>
              <a:tr h="244050">
                <a:tc>
                  <a:txBody>
                    <a:bodyPr/>
                    <a:lstStyle/>
                    <a:p>
                      <a:r>
                        <a:rPr lang="tr-TR" sz="1200">
                          <a:effectLst/>
                        </a:rPr>
                        <a:t> </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 </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 </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dirty="0">
                          <a:effectLst/>
                        </a:rPr>
                        <a:t> </a:t>
                      </a:r>
                      <a:endParaRPr lang="tr-TR"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009449958"/>
                  </a:ext>
                </a:extLst>
              </a:tr>
            </a:tbl>
          </a:graphicData>
        </a:graphic>
      </p:graphicFrame>
      <p:sp>
        <p:nvSpPr>
          <p:cNvPr id="5" name="Rectangle 1">
            <a:extLst>
              <a:ext uri="{FF2B5EF4-FFF2-40B4-BE49-F238E27FC236}">
                <a16:creationId xmlns:a16="http://schemas.microsoft.com/office/drawing/2014/main" id="{6510532C-F88E-4E64-BC16-D0209EF11E4F}"/>
              </a:ext>
            </a:extLst>
          </p:cNvPr>
          <p:cNvSpPr>
            <a:spLocks noChangeArrowheads="1"/>
          </p:cNvSpPr>
          <p:nvPr/>
        </p:nvSpPr>
        <p:spPr bwMode="auto">
          <a:xfrm>
            <a:off x="-2435290" y="-198742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graphicFrame>
        <p:nvGraphicFramePr>
          <p:cNvPr id="6" name="Tablo 5">
            <a:extLst>
              <a:ext uri="{FF2B5EF4-FFF2-40B4-BE49-F238E27FC236}">
                <a16:creationId xmlns:a16="http://schemas.microsoft.com/office/drawing/2014/main" id="{FEE5DC6E-3E21-4B04-97FC-3FF898446562}"/>
              </a:ext>
            </a:extLst>
          </p:cNvPr>
          <p:cNvGraphicFramePr>
            <a:graphicFrameLocks noGrp="1"/>
          </p:cNvGraphicFramePr>
          <p:nvPr>
            <p:extLst>
              <p:ext uri="{D42A27DB-BD31-4B8C-83A1-F6EECF244321}">
                <p14:modId xmlns:p14="http://schemas.microsoft.com/office/powerpoint/2010/main" val="1718151566"/>
              </p:ext>
            </p:extLst>
          </p:nvPr>
        </p:nvGraphicFramePr>
        <p:xfrm>
          <a:off x="7195472" y="326038"/>
          <a:ext cx="4486656" cy="2576422"/>
        </p:xfrm>
        <a:graphic>
          <a:graphicData uri="http://schemas.openxmlformats.org/drawingml/2006/table">
            <a:tbl>
              <a:tblPr firstRow="1" firstCol="1" bandRow="1">
                <a:tableStyleId>{5C22544A-7EE6-4342-B048-85BDC9FD1C3A}</a:tableStyleId>
              </a:tblPr>
              <a:tblGrid>
                <a:gridCol w="1121360">
                  <a:extLst>
                    <a:ext uri="{9D8B030D-6E8A-4147-A177-3AD203B41FA5}">
                      <a16:colId xmlns:a16="http://schemas.microsoft.com/office/drawing/2014/main" val="658309844"/>
                    </a:ext>
                  </a:extLst>
                </a:gridCol>
                <a:gridCol w="1121360">
                  <a:extLst>
                    <a:ext uri="{9D8B030D-6E8A-4147-A177-3AD203B41FA5}">
                      <a16:colId xmlns:a16="http://schemas.microsoft.com/office/drawing/2014/main" val="1837818952"/>
                    </a:ext>
                  </a:extLst>
                </a:gridCol>
                <a:gridCol w="1121968">
                  <a:extLst>
                    <a:ext uri="{9D8B030D-6E8A-4147-A177-3AD203B41FA5}">
                      <a16:colId xmlns:a16="http://schemas.microsoft.com/office/drawing/2014/main" val="3652709126"/>
                    </a:ext>
                  </a:extLst>
                </a:gridCol>
                <a:gridCol w="1121968">
                  <a:extLst>
                    <a:ext uri="{9D8B030D-6E8A-4147-A177-3AD203B41FA5}">
                      <a16:colId xmlns:a16="http://schemas.microsoft.com/office/drawing/2014/main" val="3340779292"/>
                    </a:ext>
                  </a:extLst>
                </a:gridCol>
              </a:tblGrid>
              <a:tr h="298206">
                <a:tc>
                  <a:txBody>
                    <a:bodyPr/>
                    <a:lstStyle/>
                    <a:p>
                      <a:pPr algn="ctr"/>
                      <a:r>
                        <a:rPr lang="tr-TR" sz="1200">
                          <a:effectLst/>
                        </a:rPr>
                        <a:t>Giderler</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r>
                        <a:rPr lang="tr-TR" sz="1200">
                          <a:effectLst/>
                        </a:rPr>
                        <a:t>Adet</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r>
                        <a:rPr lang="tr-TR" sz="1200">
                          <a:effectLst/>
                        </a:rPr>
                        <a:t>Birim</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r>
                        <a:rPr lang="tr-TR" sz="1200">
                          <a:effectLst/>
                        </a:rPr>
                        <a:t>Toplam</a:t>
                      </a:r>
                      <a:endParaRPr lang="tr-TR"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114626981"/>
                  </a:ext>
                </a:extLst>
              </a:tr>
              <a:tr h="596413">
                <a:tc>
                  <a:txBody>
                    <a:bodyPr/>
                    <a:lstStyle/>
                    <a:p>
                      <a:r>
                        <a:rPr lang="tr-TR" sz="1200">
                          <a:effectLst/>
                        </a:rPr>
                        <a:t>Bakım Masrafları</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Ayda 1 </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1000 </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1.000</a:t>
                      </a:r>
                      <a:endParaRPr lang="tr-TR"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90766595"/>
                  </a:ext>
                </a:extLst>
              </a:tr>
              <a:tr h="596413">
                <a:tc>
                  <a:txBody>
                    <a:bodyPr/>
                    <a:lstStyle/>
                    <a:p>
                      <a:r>
                        <a:rPr lang="tr-TR" sz="1200">
                          <a:effectLst/>
                        </a:rPr>
                        <a:t>Elektrik giderleri</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dirty="0">
                          <a:effectLst/>
                        </a:rPr>
                        <a:t>Ayda 1 </a:t>
                      </a:r>
                      <a:endParaRPr lang="tr-TR"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500</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dirty="0">
                          <a:effectLst/>
                        </a:rPr>
                        <a:t>500</a:t>
                      </a:r>
                      <a:endParaRPr lang="tr-TR"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507462837"/>
                  </a:ext>
                </a:extLst>
              </a:tr>
              <a:tr h="719630">
                <a:tc>
                  <a:txBody>
                    <a:bodyPr/>
                    <a:lstStyle/>
                    <a:p>
                      <a:r>
                        <a:rPr lang="tr-TR" sz="1200">
                          <a:effectLst/>
                        </a:rPr>
                        <a:t>Teknisyen Ücretleri</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          1</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5000  </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dirty="0">
                          <a:effectLst/>
                        </a:rPr>
                        <a:t>5.000</a:t>
                      </a:r>
                      <a:endParaRPr lang="tr-TR"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81202149"/>
                  </a:ext>
                </a:extLst>
              </a:tr>
              <a:tr h="334516">
                <a:tc>
                  <a:txBody>
                    <a:bodyPr/>
                    <a:lstStyle/>
                    <a:p>
                      <a:r>
                        <a:rPr lang="tr-TR" sz="1200">
                          <a:effectLst/>
                        </a:rPr>
                        <a:t>Toplam aylık </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 </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a:effectLst/>
                        </a:rPr>
                        <a:t> </a:t>
                      </a:r>
                      <a:endParaRPr lang="tr-TR"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tr-TR" sz="1200" dirty="0">
                          <a:effectLst/>
                        </a:rPr>
                        <a:t>6.500</a:t>
                      </a:r>
                      <a:endParaRPr lang="tr-TR"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36179589"/>
                  </a:ext>
                </a:extLst>
              </a:tr>
            </a:tbl>
          </a:graphicData>
        </a:graphic>
      </p:graphicFrame>
      <p:sp>
        <p:nvSpPr>
          <p:cNvPr id="7" name="Rectangle 2">
            <a:extLst>
              <a:ext uri="{FF2B5EF4-FFF2-40B4-BE49-F238E27FC236}">
                <a16:creationId xmlns:a16="http://schemas.microsoft.com/office/drawing/2014/main" id="{5B632B06-B2A5-46C7-934D-B9D3C386B0D9}"/>
              </a:ext>
            </a:extLst>
          </p:cNvPr>
          <p:cNvSpPr>
            <a:spLocks noChangeArrowheads="1"/>
          </p:cNvSpPr>
          <p:nvPr/>
        </p:nvSpPr>
        <p:spPr bwMode="auto">
          <a:xfrm>
            <a:off x="6951663" y="4302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endParaRPr kumimoji="0" lang="tr-TR" altLang="tr-TR" sz="1800" b="0" i="0" u="none" strike="noStrike" cap="none" normalizeH="0" baseline="0">
              <a:ln>
                <a:noFill/>
              </a:ln>
              <a:solidFill>
                <a:schemeClr val="tx1"/>
              </a:solidFill>
              <a:effectLst/>
              <a:latin typeface="Arial" panose="020B0604020202020204" pitchFamily="34" charset="0"/>
            </a:endParaRPr>
          </a:p>
        </p:txBody>
      </p:sp>
      <p:sp>
        <p:nvSpPr>
          <p:cNvPr id="8" name="Metin kutusu 7">
            <a:extLst>
              <a:ext uri="{FF2B5EF4-FFF2-40B4-BE49-F238E27FC236}">
                <a16:creationId xmlns:a16="http://schemas.microsoft.com/office/drawing/2014/main" id="{0AAFC8F3-EA81-418B-8F09-3682D6446DA5}"/>
              </a:ext>
            </a:extLst>
          </p:cNvPr>
          <p:cNvSpPr txBox="1"/>
          <p:nvPr/>
        </p:nvSpPr>
        <p:spPr>
          <a:xfrm>
            <a:off x="6951663" y="2801379"/>
            <a:ext cx="4974274" cy="2308324"/>
          </a:xfrm>
          <a:prstGeom prst="rect">
            <a:avLst/>
          </a:prstGeom>
          <a:noFill/>
        </p:spPr>
        <p:txBody>
          <a:bodyPr wrap="square" rtlCol="0">
            <a:spAutoFit/>
          </a:bodyPr>
          <a:lstStyle/>
          <a:p>
            <a:r>
              <a:rPr lang="tr-TR" sz="1800" dirty="0">
                <a:effectLst/>
                <a:latin typeface="Times New Roman" panose="02020603050405020304" pitchFamily="18" charset="0"/>
                <a:ea typeface="Times New Roman" panose="02020603050405020304" pitchFamily="18" charset="0"/>
              </a:rPr>
              <a:t> </a:t>
            </a:r>
          </a:p>
          <a:p>
            <a:r>
              <a:rPr lang="tr-TR" dirty="0">
                <a:latin typeface="Times New Roman" panose="02020603050405020304" pitchFamily="18" charset="0"/>
                <a:ea typeface="Times New Roman" panose="02020603050405020304" pitchFamily="18" charset="0"/>
              </a:rPr>
              <a:t>Toplam giderler  aylık ortalama 6500 liradır.</a:t>
            </a:r>
          </a:p>
          <a:p>
            <a:r>
              <a:rPr lang="tr-TR" sz="1800" dirty="0">
                <a:effectLst/>
                <a:latin typeface="Times New Roman" panose="02020603050405020304" pitchFamily="18" charset="0"/>
                <a:ea typeface="Times New Roman" panose="02020603050405020304" pitchFamily="18" charset="0"/>
              </a:rPr>
              <a:t>Gelirlimizden düşersek (yıllık)  : </a:t>
            </a:r>
            <a:endParaRPr lang="tr-TR" dirty="0">
              <a:latin typeface="Times New Roman" panose="02020603050405020304" pitchFamily="18" charset="0"/>
              <a:ea typeface="Times New Roman" panose="02020603050405020304" pitchFamily="18" charset="0"/>
            </a:endParaRPr>
          </a:p>
          <a:p>
            <a:endParaRPr lang="tr-TR" sz="1800" dirty="0">
              <a:effectLst/>
              <a:latin typeface="Times New Roman" panose="02020603050405020304" pitchFamily="18" charset="0"/>
              <a:ea typeface="Times New Roman" panose="02020603050405020304" pitchFamily="18" charset="0"/>
            </a:endParaRPr>
          </a:p>
          <a:p>
            <a:r>
              <a:rPr lang="tr-TR" sz="1800" dirty="0">
                <a:effectLst/>
                <a:latin typeface="Times New Roman" panose="02020603050405020304" pitchFamily="18" charset="0"/>
                <a:ea typeface="Times New Roman" panose="02020603050405020304" pitchFamily="18" charset="0"/>
              </a:rPr>
              <a:t>     323.650 – 12 * 6.500     =  </a:t>
            </a:r>
            <a:r>
              <a:rPr lang="en-US" sz="1800" dirty="0">
                <a:effectLst/>
                <a:latin typeface="Times New Roman" panose="02020603050405020304" pitchFamily="18" charset="0"/>
                <a:ea typeface="Times New Roman" panose="02020603050405020304" pitchFamily="18" charset="0"/>
              </a:rPr>
              <a:t>245.650 </a:t>
            </a:r>
            <a:r>
              <a:rPr lang="tr-TR" sz="1800" dirty="0">
                <a:effectLst/>
                <a:latin typeface="Times New Roman" panose="02020603050405020304" pitchFamily="18" charset="0"/>
                <a:ea typeface="Times New Roman" panose="02020603050405020304" pitchFamily="18" charset="0"/>
              </a:rPr>
              <a:t> </a:t>
            </a:r>
          </a:p>
          <a:p>
            <a:endParaRPr lang="tr-TR" sz="1800" dirty="0">
              <a:effectLst/>
              <a:latin typeface="Times New Roman" panose="02020603050405020304" pitchFamily="18" charset="0"/>
              <a:ea typeface="Times New Roman" panose="02020603050405020304" pitchFamily="18" charset="0"/>
            </a:endParaRPr>
          </a:p>
          <a:p>
            <a:r>
              <a:rPr lang="tr-TR" sz="1800" dirty="0">
                <a:effectLst/>
                <a:latin typeface="Times New Roman" panose="02020603050405020304" pitchFamily="18" charset="0"/>
                <a:ea typeface="Times New Roman" panose="02020603050405020304" pitchFamily="18" charset="0"/>
              </a:rPr>
              <a:t>Yıllık 245.650 lira karımız olmaktadır.</a:t>
            </a:r>
          </a:p>
          <a:p>
            <a:endParaRPr lang="tr-TR" dirty="0"/>
          </a:p>
        </p:txBody>
      </p:sp>
      <p:sp>
        <p:nvSpPr>
          <p:cNvPr id="9" name="Metin kutusu 8">
            <a:extLst>
              <a:ext uri="{FF2B5EF4-FFF2-40B4-BE49-F238E27FC236}">
                <a16:creationId xmlns:a16="http://schemas.microsoft.com/office/drawing/2014/main" id="{C2700250-1A42-4513-B4D9-BA3E9798F282}"/>
              </a:ext>
            </a:extLst>
          </p:cNvPr>
          <p:cNvSpPr txBox="1"/>
          <p:nvPr/>
        </p:nvSpPr>
        <p:spPr>
          <a:xfrm>
            <a:off x="222504" y="5109703"/>
            <a:ext cx="11969496" cy="1231106"/>
          </a:xfrm>
          <a:prstGeom prst="rect">
            <a:avLst/>
          </a:prstGeom>
          <a:noFill/>
        </p:spPr>
        <p:txBody>
          <a:bodyPr wrap="square" rtlCol="0">
            <a:spAutoFit/>
          </a:bodyPr>
          <a:lstStyle/>
          <a:p>
            <a:r>
              <a:rPr lang="tr-TR" sz="2000" dirty="0">
                <a:solidFill>
                  <a:srgbClr val="FFC000"/>
                </a:solidFill>
                <a:effectLst/>
                <a:latin typeface="Times New Roman" panose="02020603050405020304" pitchFamily="18" charset="0"/>
                <a:ea typeface="Times New Roman" panose="02020603050405020304" pitchFamily="18" charset="0"/>
              </a:rPr>
              <a:t>Kara Geçiş Noktası </a:t>
            </a:r>
          </a:p>
          <a:p>
            <a:r>
              <a:rPr lang="tr-TR" sz="1800" dirty="0">
                <a:effectLst/>
                <a:latin typeface="Times New Roman" panose="02020603050405020304" pitchFamily="18" charset="0"/>
                <a:ea typeface="Times New Roman" panose="02020603050405020304" pitchFamily="18" charset="0"/>
              </a:rPr>
              <a:t>Başlangıç maliyetlerini hesapladığımızda 246.280 – 349.000 arası bir sayı olduğu görülmekte. </a:t>
            </a:r>
          </a:p>
          <a:p>
            <a:r>
              <a:rPr lang="tr-TR" sz="1800" dirty="0">
                <a:effectLst/>
                <a:latin typeface="Times New Roman" panose="02020603050405020304" pitchFamily="18" charset="0"/>
                <a:ea typeface="Times New Roman" panose="02020603050405020304" pitchFamily="18" charset="0"/>
              </a:rPr>
              <a:t>Yıllık kar sabit kaldığı durumda bile en az 12 ay , en çok ise  18 ay gibi bir sürede kâra geçileceği görülmektedir. </a:t>
            </a:r>
          </a:p>
          <a:p>
            <a:endParaRPr lang="tr-TR" dirty="0"/>
          </a:p>
        </p:txBody>
      </p:sp>
    </p:spTree>
    <p:extLst>
      <p:ext uri="{BB962C8B-B14F-4D97-AF65-F5344CB8AC3E}">
        <p14:creationId xmlns:p14="http://schemas.microsoft.com/office/powerpoint/2010/main" val="1696445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74237C8-9D15-4C01-A1FD-9F32244C47FC}"/>
              </a:ext>
            </a:extLst>
          </p:cNvPr>
          <p:cNvSpPr>
            <a:spLocks noGrp="1"/>
          </p:cNvSpPr>
          <p:nvPr>
            <p:ph idx="1"/>
          </p:nvPr>
        </p:nvSpPr>
        <p:spPr>
          <a:xfrm>
            <a:off x="130023" y="127305"/>
            <a:ext cx="11962450" cy="6628058"/>
          </a:xfrm>
        </p:spPr>
        <p:txBody>
          <a:bodyPr>
            <a:normAutofit/>
          </a:bodyPr>
          <a:lstStyle/>
          <a:p>
            <a:pPr marL="0" indent="0">
              <a:buNone/>
            </a:pPr>
            <a:r>
              <a:rPr lang="tr-TR" sz="3200" dirty="0">
                <a:solidFill>
                  <a:srgbClr val="FFC000"/>
                </a:solidFill>
              </a:rPr>
              <a:t>Hedeflerimiz </a:t>
            </a:r>
          </a:p>
          <a:p>
            <a:r>
              <a:rPr lang="tr-TR" sz="1800" dirty="0">
                <a:effectLst/>
                <a:latin typeface="Times New Roman" panose="02020603050405020304" pitchFamily="18" charset="0"/>
                <a:ea typeface="Times New Roman" panose="02020603050405020304" pitchFamily="18" charset="0"/>
              </a:rPr>
              <a:t>İnsanları bisiklet kullanımına ve sağlıklı yaşama özendirmek. </a:t>
            </a:r>
          </a:p>
          <a:p>
            <a:r>
              <a:rPr lang="tr-TR" sz="1800" dirty="0">
                <a:effectLst/>
                <a:latin typeface="Times New Roman" panose="02020603050405020304" pitchFamily="18" charset="0"/>
                <a:ea typeface="Times New Roman" panose="02020603050405020304" pitchFamily="18" charset="0"/>
              </a:rPr>
              <a:t>Kullanıcı sayısını arttırarak gelir elde etmek.  </a:t>
            </a:r>
          </a:p>
          <a:p>
            <a:r>
              <a:rPr lang="tr-TR" sz="1800" dirty="0">
                <a:effectLst/>
                <a:latin typeface="Times New Roman" panose="02020603050405020304" pitchFamily="18" charset="0"/>
                <a:ea typeface="Times New Roman" panose="02020603050405020304" pitchFamily="18" charset="0"/>
              </a:rPr>
              <a:t>Bisiklet  sayısını ve istasyonlarını  arttırmak.  </a:t>
            </a:r>
          </a:p>
          <a:p>
            <a:r>
              <a:rPr lang="tr-TR" sz="1800" dirty="0">
                <a:effectLst/>
                <a:latin typeface="Times New Roman" panose="02020603050405020304" pitchFamily="18" charset="0"/>
                <a:ea typeface="Times New Roman" panose="02020603050405020304" pitchFamily="18" charset="0"/>
              </a:rPr>
              <a:t>Ödeme yöntemi alternatifleri eklemek.</a:t>
            </a:r>
          </a:p>
          <a:p>
            <a:r>
              <a:rPr lang="tr-TR" sz="1800" dirty="0">
                <a:effectLst/>
                <a:latin typeface="Times New Roman" panose="02020603050405020304" pitchFamily="18" charset="0"/>
                <a:ea typeface="Times New Roman" panose="02020603050405020304" pitchFamily="18" charset="0"/>
              </a:rPr>
              <a:t>Mobil uygulama üzerinden  bisiklet severlere ulaşmak.  </a:t>
            </a:r>
          </a:p>
          <a:p>
            <a:r>
              <a:rPr lang="tr-TR" sz="1800" dirty="0">
                <a:effectLst/>
                <a:latin typeface="Times New Roman" panose="02020603050405020304" pitchFamily="18" charset="0"/>
                <a:ea typeface="Times New Roman" panose="02020603050405020304" pitchFamily="18" charset="0"/>
              </a:rPr>
              <a:t>Etkinlikler düzenleyerek bölgeye ,insanlara ve bisiklet sporunun gelişimine katkı sağlamak.   </a:t>
            </a:r>
          </a:p>
          <a:p>
            <a:r>
              <a:rPr lang="tr-TR" sz="1800" dirty="0">
                <a:effectLst/>
                <a:latin typeface="Times New Roman" panose="02020603050405020304" pitchFamily="18" charset="0"/>
                <a:ea typeface="Times New Roman" panose="02020603050405020304" pitchFamily="18" charset="0"/>
              </a:rPr>
              <a:t>Farklı şehirlerde sistemin kullanımına başlamak. </a:t>
            </a:r>
          </a:p>
          <a:p>
            <a:r>
              <a:rPr lang="tr-TR" sz="1800" dirty="0">
                <a:effectLst/>
                <a:latin typeface="Times New Roman" panose="02020603050405020304" pitchFamily="18" charset="0"/>
                <a:ea typeface="Times New Roman" panose="02020603050405020304" pitchFamily="18" charset="0"/>
              </a:rPr>
              <a:t>İleriki aşamalarda bisiklet duraklarına otomat eklemek. </a:t>
            </a:r>
          </a:p>
          <a:p>
            <a:r>
              <a:rPr lang="tr-TR" sz="1800" dirty="0">
                <a:effectLst/>
                <a:latin typeface="Times New Roman" panose="02020603050405020304" pitchFamily="18" charset="0"/>
                <a:ea typeface="Times New Roman" panose="02020603050405020304" pitchFamily="18" charset="0"/>
              </a:rPr>
              <a:t>Büyük bisikletler yerleştirerek ailelerin çocuklarıyla beraber sahilde bisiklete binmeye teşviki arttırmak ve bu sayede keyifli vakit geçirmelerini sağlamak. </a:t>
            </a:r>
          </a:p>
          <a:p>
            <a:r>
              <a:rPr lang="tr-TR" sz="1800" dirty="0">
                <a:effectLst/>
                <a:latin typeface="Times New Roman" panose="02020603050405020304" pitchFamily="18" charset="0"/>
                <a:ea typeface="Times New Roman" panose="02020603050405020304" pitchFamily="18" charset="0"/>
              </a:rPr>
              <a:t>Bölgesel bisiklet yarışları düzenleyerek hem insanları bu platforma çekmek hem de şirket ismini duyurmak.      </a:t>
            </a:r>
          </a:p>
          <a:p>
            <a:pPr marL="0" indent="0">
              <a:buNone/>
            </a:pPr>
            <a:endParaRPr lang="tr-TR" sz="3200" dirty="0">
              <a:solidFill>
                <a:srgbClr val="FFC000"/>
              </a:solidFill>
            </a:endParaRPr>
          </a:p>
        </p:txBody>
      </p:sp>
    </p:spTree>
    <p:extLst>
      <p:ext uri="{BB962C8B-B14F-4D97-AF65-F5344CB8AC3E}">
        <p14:creationId xmlns:p14="http://schemas.microsoft.com/office/powerpoint/2010/main" val="826304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1130C15-71D0-4459-9D8C-1729ED3BDF66}"/>
              </a:ext>
            </a:extLst>
          </p:cNvPr>
          <p:cNvSpPr>
            <a:spLocks noGrp="1"/>
          </p:cNvSpPr>
          <p:nvPr>
            <p:ph idx="1"/>
          </p:nvPr>
        </p:nvSpPr>
        <p:spPr>
          <a:xfrm>
            <a:off x="292002" y="276408"/>
            <a:ext cx="11686637" cy="6316416"/>
          </a:xfrm>
        </p:spPr>
        <p:txBody>
          <a:bodyPr>
            <a:normAutofit/>
          </a:bodyPr>
          <a:lstStyle/>
          <a:p>
            <a:pPr marL="0" indent="0">
              <a:spcBef>
                <a:spcPts val="1200"/>
              </a:spcBef>
              <a:spcAft>
                <a:spcPts val="300"/>
              </a:spcAft>
              <a:buNone/>
            </a:pPr>
            <a:r>
              <a:rPr lang="tr-TR" sz="1800" b="1" i="1" dirty="0">
                <a:solidFill>
                  <a:srgbClr val="FFC000"/>
                </a:solidFill>
                <a:effectLst/>
                <a:latin typeface="Times New Roman" panose="02020603050405020304" pitchFamily="18" charset="0"/>
              </a:rPr>
              <a:t>Kısa Vadeli Hedefleri</a:t>
            </a:r>
          </a:p>
          <a:p>
            <a:endParaRPr lang="tr-TR" sz="1800" dirty="0">
              <a:effectLst/>
              <a:latin typeface="Times New Roman" panose="02020603050405020304" pitchFamily="18" charset="0"/>
              <a:ea typeface="Times New Roman" panose="02020603050405020304" pitchFamily="18" charset="0"/>
            </a:endParaRPr>
          </a:p>
          <a:p>
            <a:r>
              <a:rPr lang="tr-TR" sz="1800" dirty="0">
                <a:effectLst/>
                <a:latin typeface="Times New Roman" panose="02020603050405020304" pitchFamily="18" charset="0"/>
                <a:ea typeface="Times New Roman" panose="02020603050405020304" pitchFamily="18" charset="0"/>
              </a:rPr>
              <a:t>İnsanlara sistemi tanıtmak ve sistemi kullanmasını sağlamak.  Bisiklet kullanımının hedef  seviyeye ulaşması.  İnsanlarda olumlu veya olumsuz geri dönüşler alabilmek.</a:t>
            </a:r>
          </a:p>
          <a:p>
            <a:pPr marL="0" indent="0">
              <a:buNone/>
            </a:pPr>
            <a:endParaRPr lang="tr-TR" sz="1800" dirty="0">
              <a:effectLst/>
              <a:latin typeface="Times New Roman" panose="02020603050405020304" pitchFamily="18" charset="0"/>
              <a:ea typeface="Times New Roman" panose="02020603050405020304" pitchFamily="18" charset="0"/>
            </a:endParaRPr>
          </a:p>
          <a:p>
            <a:pPr marL="0" indent="0">
              <a:spcBef>
                <a:spcPts val="1200"/>
              </a:spcBef>
              <a:spcAft>
                <a:spcPts val="300"/>
              </a:spcAft>
              <a:buNone/>
            </a:pPr>
            <a:r>
              <a:rPr lang="tr-TR" sz="1800" b="1" i="1" dirty="0">
                <a:solidFill>
                  <a:srgbClr val="FFC000"/>
                </a:solidFill>
                <a:effectLst/>
                <a:latin typeface="Times New Roman" panose="02020603050405020304" pitchFamily="18" charset="0"/>
              </a:rPr>
              <a:t>Orta ve Uzun Vadeli Hedefleri</a:t>
            </a:r>
          </a:p>
          <a:p>
            <a:pPr marL="0" indent="0">
              <a:buNone/>
            </a:pPr>
            <a:endParaRPr lang="tr-TR" sz="1800" dirty="0">
              <a:effectLst/>
              <a:latin typeface="Times New Roman" panose="02020603050405020304" pitchFamily="18" charset="0"/>
              <a:ea typeface="Times New Roman" panose="02020603050405020304" pitchFamily="18" charset="0"/>
            </a:endParaRPr>
          </a:p>
          <a:p>
            <a:r>
              <a:rPr lang="tr-TR" sz="1800" dirty="0">
                <a:effectLst/>
                <a:latin typeface="Times New Roman" panose="02020603050405020304" pitchFamily="18" charset="0"/>
                <a:ea typeface="Times New Roman" panose="02020603050405020304" pitchFamily="18" charset="0"/>
              </a:rPr>
              <a:t>İnsanları bisiklet kullanımına ve sağlıklı yaşama özendirmek. Bilinç  oluşturmak.  Kullanıcı sayısını arttırarak gelir elde etmek.  Bisiklet  sayısını ve istasyonlarını  arttırmak.  Mobil uygulama üzerinden  bisiklet severlere ulaşmak.  Etkinlikler düzenleyerek bölgeye ,insanlara ve bisiklet sporunun gelişimine katkı sağlamak.   Farklı şehirlerde sistemin kullanımına başlamak. </a:t>
            </a:r>
          </a:p>
          <a:p>
            <a:r>
              <a:rPr lang="tr-TR" sz="1800" dirty="0">
                <a:effectLst/>
                <a:latin typeface="Times New Roman" panose="02020603050405020304" pitchFamily="18" charset="0"/>
                <a:ea typeface="Times New Roman" panose="02020603050405020304" pitchFamily="18" charset="0"/>
              </a:rPr>
              <a:t>İleriki aşamalarda bisiklet duraklarına otomat eklemek. Büyük bisikletler yerleştirerek ailelerin çocuklarıyla beraber sahilde bisiklete binmeye teşviki arttırmak ve bu sayede keyifli vakit geçirmelerini sağlamak. Bölgesel bisiklet yarışları düzenleyerek hem insanları bu platforma çekmek hem de şirket ismini duyurmak.      </a:t>
            </a:r>
          </a:p>
          <a:p>
            <a:r>
              <a:rPr lang="tr-TR" sz="1800" dirty="0">
                <a:effectLst/>
                <a:latin typeface="Times New Roman" panose="02020603050405020304" pitchFamily="18" charset="0"/>
                <a:ea typeface="Times New Roman" panose="02020603050405020304" pitchFamily="18" charset="0"/>
              </a:rPr>
              <a:t> </a:t>
            </a:r>
          </a:p>
          <a:p>
            <a:endParaRPr lang="tr-TR" dirty="0"/>
          </a:p>
        </p:txBody>
      </p:sp>
    </p:spTree>
    <p:extLst>
      <p:ext uri="{BB962C8B-B14F-4D97-AF65-F5344CB8AC3E}">
        <p14:creationId xmlns:p14="http://schemas.microsoft.com/office/powerpoint/2010/main" val="583246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A48142AF-502F-4B21-B142-FA0C12507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340" y="767079"/>
            <a:ext cx="8610600" cy="4838700"/>
          </a:xfrm>
          <a:prstGeom prst="rect">
            <a:avLst/>
          </a:prstGeom>
        </p:spPr>
      </p:pic>
    </p:spTree>
    <p:extLst>
      <p:ext uri="{BB962C8B-B14F-4D97-AF65-F5344CB8AC3E}">
        <p14:creationId xmlns:p14="http://schemas.microsoft.com/office/powerpoint/2010/main" val="2475819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a:extLst>
              <a:ext uri="{FF2B5EF4-FFF2-40B4-BE49-F238E27FC236}">
                <a16:creationId xmlns:a16="http://schemas.microsoft.com/office/drawing/2014/main" id="{FA48BFD2-4E62-4FAB-8F15-9BEF1E3333AE}"/>
              </a:ext>
            </a:extLst>
          </p:cNvPr>
          <p:cNvSpPr>
            <a:spLocks noGrp="1"/>
          </p:cNvSpPr>
          <p:nvPr>
            <p:ph type="subTitle" idx="1"/>
          </p:nvPr>
        </p:nvSpPr>
        <p:spPr>
          <a:xfrm>
            <a:off x="177015" y="205695"/>
            <a:ext cx="11784830" cy="1193897"/>
          </a:xfrm>
        </p:spPr>
        <p:txBody>
          <a:bodyPr>
            <a:normAutofit/>
          </a:bodyPr>
          <a:lstStyle/>
          <a:p>
            <a:pPr algn="l"/>
            <a:r>
              <a:rPr lang="tr-TR" sz="3200" dirty="0">
                <a:solidFill>
                  <a:srgbClr val="FFC000"/>
                </a:solidFill>
              </a:rPr>
              <a:t>SABİS Bisiklet Projesi Nedir  </a:t>
            </a:r>
          </a:p>
        </p:txBody>
      </p:sp>
      <p:sp>
        <p:nvSpPr>
          <p:cNvPr id="7" name="Metin kutusu 6">
            <a:extLst>
              <a:ext uri="{FF2B5EF4-FFF2-40B4-BE49-F238E27FC236}">
                <a16:creationId xmlns:a16="http://schemas.microsoft.com/office/drawing/2014/main" id="{85A06B83-342F-499B-90AD-8B05DA3243EB}"/>
              </a:ext>
            </a:extLst>
          </p:cNvPr>
          <p:cNvSpPr txBox="1"/>
          <p:nvPr/>
        </p:nvSpPr>
        <p:spPr>
          <a:xfrm>
            <a:off x="410547" y="1408921"/>
            <a:ext cx="11402008" cy="4524315"/>
          </a:xfrm>
          <a:prstGeom prst="rect">
            <a:avLst/>
          </a:prstGeom>
          <a:noFill/>
        </p:spPr>
        <p:txBody>
          <a:bodyPr wrap="square" rtlCol="0">
            <a:spAutoFit/>
          </a:bodyPr>
          <a:lstStyle/>
          <a:p>
            <a:pPr algn="just"/>
            <a:r>
              <a:rPr lang="tr-TR" sz="1800" dirty="0">
                <a:effectLst/>
                <a:latin typeface="Arial" panose="020B0604020202020204" pitchFamily="34" charset="0"/>
              </a:rPr>
              <a:t>Samsun sahil şeridinde oluşturulacak Akıllı bisiklet sisteminin; toplam </a:t>
            </a:r>
            <a:r>
              <a:rPr lang="tr-TR" dirty="0">
                <a:latin typeface="Arial" panose="020B0604020202020204" pitchFamily="34" charset="0"/>
              </a:rPr>
              <a:t>20</a:t>
            </a:r>
            <a:r>
              <a:rPr lang="tr-TR" sz="1800" dirty="0">
                <a:effectLst/>
                <a:latin typeface="Arial" panose="020B0604020202020204" pitchFamily="34" charset="0"/>
              </a:rPr>
              <a:t> durak , 135 park istasyonu ve 99 bisiklet ile şehir içi turistik ve bireysel ulaşımın hizmetine sunulmasıdır. </a:t>
            </a:r>
          </a:p>
          <a:p>
            <a:pPr algn="just"/>
            <a:endParaRPr lang="tr-TR" dirty="0">
              <a:latin typeface="Arial" panose="020B0604020202020204" pitchFamily="34" charset="0"/>
            </a:endParaRPr>
          </a:p>
          <a:p>
            <a:pPr algn="just"/>
            <a:r>
              <a:rPr lang="tr-TR" dirty="0">
                <a:latin typeface="Arial" panose="020B0604020202020204" pitchFamily="34" charset="0"/>
              </a:rPr>
              <a:t>İnsanların , sahil şeridinde bulunan duraklardan, kolaylıkla mobil uygulama üzerinden bisiklet kiralayarak, sahil</a:t>
            </a:r>
          </a:p>
          <a:p>
            <a:pPr algn="just"/>
            <a:r>
              <a:rPr lang="tr-TR" dirty="0">
                <a:latin typeface="Arial" panose="020B0604020202020204" pitchFamily="34" charset="0"/>
              </a:rPr>
              <a:t>bisiklet yolunu kullanabileceği bisiklet kiralama sistemidir.</a:t>
            </a:r>
          </a:p>
          <a:p>
            <a:pPr algn="just"/>
            <a:endParaRPr lang="tr-TR" sz="1800" dirty="0">
              <a:effectLst/>
              <a:latin typeface="Arial" panose="020B0604020202020204" pitchFamily="34" charset="0"/>
            </a:endParaRPr>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p:txBody>
      </p:sp>
      <p:pic>
        <p:nvPicPr>
          <p:cNvPr id="4" name="Resim 3">
            <a:extLst>
              <a:ext uri="{FF2B5EF4-FFF2-40B4-BE49-F238E27FC236}">
                <a16:creationId xmlns:a16="http://schemas.microsoft.com/office/drawing/2014/main" id="{990148EC-E838-4180-93DA-DCC9F425A9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0430" y="3429000"/>
            <a:ext cx="6858000" cy="2975492"/>
          </a:xfrm>
          <a:prstGeom prst="rect">
            <a:avLst/>
          </a:prstGeom>
        </p:spPr>
      </p:pic>
    </p:spTree>
    <p:extLst>
      <p:ext uri="{BB962C8B-B14F-4D97-AF65-F5344CB8AC3E}">
        <p14:creationId xmlns:p14="http://schemas.microsoft.com/office/powerpoint/2010/main" val="252642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4AC1037D-810D-4400-A09F-FDF63E476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784" y="758825"/>
            <a:ext cx="7287895" cy="5340350"/>
          </a:xfrm>
          <a:prstGeom prst="rect">
            <a:avLst/>
          </a:prstGeom>
        </p:spPr>
      </p:pic>
    </p:spTree>
    <p:extLst>
      <p:ext uri="{BB962C8B-B14F-4D97-AF65-F5344CB8AC3E}">
        <p14:creationId xmlns:p14="http://schemas.microsoft.com/office/powerpoint/2010/main" val="3063903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6843551-1210-4E8C-924F-810C08D12097}"/>
              </a:ext>
            </a:extLst>
          </p:cNvPr>
          <p:cNvSpPr>
            <a:spLocks noGrp="1"/>
          </p:cNvSpPr>
          <p:nvPr>
            <p:ph idx="1"/>
          </p:nvPr>
        </p:nvSpPr>
        <p:spPr>
          <a:xfrm>
            <a:off x="186007" y="285924"/>
            <a:ext cx="11673201" cy="6301487"/>
          </a:xfrm>
        </p:spPr>
        <p:txBody>
          <a:bodyPr>
            <a:normAutofit/>
          </a:bodyPr>
          <a:lstStyle/>
          <a:p>
            <a:pPr marL="0" indent="0">
              <a:buNone/>
            </a:pPr>
            <a:r>
              <a:rPr lang="tr-TR" sz="3200" dirty="0">
                <a:solidFill>
                  <a:srgbClr val="FFC000"/>
                </a:solidFill>
                <a:effectLst/>
                <a:ea typeface="Times New Roman" panose="02020603050405020304" pitchFamily="18" charset="0"/>
              </a:rPr>
              <a:t>Neden </a:t>
            </a:r>
            <a:r>
              <a:rPr lang="tr-TR" sz="3200" dirty="0" err="1">
                <a:solidFill>
                  <a:srgbClr val="FFC000"/>
                </a:solidFill>
                <a:effectLst/>
                <a:ea typeface="Times New Roman" panose="02020603050405020304" pitchFamily="18" charset="0"/>
              </a:rPr>
              <a:t>Sabis</a:t>
            </a:r>
            <a:r>
              <a:rPr lang="tr-TR" sz="3200" dirty="0">
                <a:solidFill>
                  <a:srgbClr val="FFC000"/>
                </a:solidFill>
                <a:effectLst/>
                <a:latin typeface="Times New Roman" panose="02020603050405020304" pitchFamily="18" charset="0"/>
                <a:ea typeface="Times New Roman" panose="02020603050405020304" pitchFamily="18" charset="0"/>
              </a:rPr>
              <a:t>	</a:t>
            </a:r>
          </a:p>
          <a:p>
            <a:pPr indent="449580"/>
            <a:r>
              <a:rPr lang="tr-TR" sz="1800" dirty="0">
                <a:effectLst/>
                <a:latin typeface="Times New Roman" panose="02020603050405020304" pitchFamily="18" charset="0"/>
                <a:ea typeface="Times New Roman" panose="02020603050405020304" pitchFamily="18" charset="0"/>
              </a:rPr>
              <a:t>Ulaşım sorunları </a:t>
            </a:r>
          </a:p>
          <a:p>
            <a:pPr indent="449580"/>
            <a:r>
              <a:rPr lang="tr-TR" sz="1800" dirty="0">
                <a:effectLst/>
                <a:latin typeface="Times New Roman" panose="02020603050405020304" pitchFamily="18" charset="0"/>
                <a:ea typeface="Times New Roman" panose="02020603050405020304" pitchFamily="18" charset="0"/>
              </a:rPr>
              <a:t>Trafik sıkışıklıkları.</a:t>
            </a:r>
          </a:p>
          <a:p>
            <a:pPr indent="449580"/>
            <a:r>
              <a:rPr lang="tr-TR" sz="1800" dirty="0">
                <a:effectLst/>
                <a:latin typeface="Times New Roman" panose="02020603050405020304" pitchFamily="18" charset="0"/>
                <a:ea typeface="Times New Roman" panose="02020603050405020304" pitchFamily="18" charset="0"/>
              </a:rPr>
              <a:t>Toplu taşıma araçlarının yoğun olması. </a:t>
            </a:r>
          </a:p>
          <a:p>
            <a:pPr indent="449580"/>
            <a:r>
              <a:rPr lang="tr-TR" sz="1800" dirty="0">
                <a:effectLst/>
                <a:latin typeface="Times New Roman" panose="02020603050405020304" pitchFamily="18" charset="0"/>
                <a:ea typeface="Times New Roman" panose="02020603050405020304" pitchFamily="18" charset="0"/>
              </a:rPr>
              <a:t>Toplu taşıma araçları ve arabaların çevreye zarar vermeleri. </a:t>
            </a:r>
          </a:p>
          <a:p>
            <a:pPr indent="449580"/>
            <a:r>
              <a:rPr lang="tr-TR" sz="1800" dirty="0" err="1">
                <a:effectLst/>
                <a:latin typeface="Times New Roman" panose="02020603050405020304" pitchFamily="18" charset="0"/>
                <a:ea typeface="Times New Roman" panose="02020603050405020304" pitchFamily="18" charset="0"/>
              </a:rPr>
              <a:t>Pandemiden</a:t>
            </a:r>
            <a:r>
              <a:rPr lang="tr-TR" sz="1800" dirty="0">
                <a:effectLst/>
                <a:latin typeface="Times New Roman" panose="02020603050405020304" pitchFamily="18" charset="0"/>
                <a:ea typeface="Times New Roman" panose="02020603050405020304" pitchFamily="18" charset="0"/>
              </a:rPr>
              <a:t> dolayı toplu taşımadaki riskler.</a:t>
            </a:r>
          </a:p>
          <a:p>
            <a:pPr indent="449580"/>
            <a:r>
              <a:rPr lang="tr-TR" sz="1800" dirty="0">
                <a:effectLst/>
                <a:latin typeface="Times New Roman" panose="02020603050405020304" pitchFamily="18" charset="0"/>
                <a:ea typeface="Times New Roman" panose="02020603050405020304" pitchFamily="18" charset="0"/>
              </a:rPr>
              <a:t>Kısa mesafeli yolculuklarda uygun bir araç olması.</a:t>
            </a:r>
          </a:p>
          <a:p>
            <a:pPr indent="449580"/>
            <a:r>
              <a:rPr lang="tr-TR" sz="1800" dirty="0">
                <a:effectLst/>
                <a:latin typeface="Times New Roman" panose="02020603050405020304" pitchFamily="18" charset="0"/>
                <a:ea typeface="Times New Roman" panose="02020603050405020304" pitchFamily="18" charset="0"/>
              </a:rPr>
              <a:t>İnsanları spora ve sağlıklı yaşama teşvik etmesi. </a:t>
            </a:r>
          </a:p>
          <a:p>
            <a:pPr indent="449580"/>
            <a:r>
              <a:rPr lang="tr-TR" sz="1600" dirty="0">
                <a:effectLst/>
                <a:latin typeface="Times New Roman" panose="02020603050405020304" pitchFamily="18" charset="0"/>
                <a:ea typeface="Times New Roman" panose="02020603050405020304" pitchFamily="18" charset="0"/>
              </a:rPr>
              <a:t>Samsun’da Bisiklet alanında rekabet edilecek şirketin az olması.</a:t>
            </a:r>
          </a:p>
          <a:p>
            <a:pPr indent="449580"/>
            <a:r>
              <a:rPr lang="tr-TR" sz="1800" dirty="0">
                <a:effectLst/>
                <a:latin typeface="Times New Roman" panose="02020603050405020304" pitchFamily="18" charset="0"/>
                <a:ea typeface="Times New Roman" panose="02020603050405020304" pitchFamily="18" charset="0"/>
              </a:rPr>
              <a:t>Elektrikli </a:t>
            </a:r>
            <a:r>
              <a:rPr lang="tr-TR" sz="1800" dirty="0" err="1">
                <a:effectLst/>
                <a:latin typeface="Times New Roman" panose="02020603050405020304" pitchFamily="18" charset="0"/>
                <a:ea typeface="Times New Roman" panose="02020603050405020304" pitchFamily="18" charset="0"/>
              </a:rPr>
              <a:t>scooter’ların</a:t>
            </a:r>
            <a:r>
              <a:rPr lang="tr-TR" sz="1800" dirty="0">
                <a:effectLst/>
                <a:latin typeface="Times New Roman" panose="02020603050405020304" pitchFamily="18" charset="0"/>
                <a:ea typeface="Times New Roman" panose="02020603050405020304" pitchFamily="18" charset="0"/>
              </a:rPr>
              <a:t> herkes tarafından kullanılamaması ve son dönemde daha fazla kazaya neden olmaları.</a:t>
            </a:r>
          </a:p>
          <a:p>
            <a:pPr indent="449580"/>
            <a:r>
              <a:rPr lang="tr-TR" sz="1800" dirty="0">
                <a:effectLst/>
                <a:latin typeface="Times New Roman" panose="02020603050405020304" pitchFamily="18" charset="0"/>
                <a:ea typeface="Times New Roman" panose="02020603050405020304" pitchFamily="18" charset="0"/>
              </a:rPr>
              <a:t>Diğer ulaşım araçlarına göre daha uygun fiyatlı oluşu.</a:t>
            </a:r>
          </a:p>
          <a:p>
            <a:pPr indent="449580"/>
            <a:r>
              <a:rPr lang="tr-TR" sz="1800" dirty="0">
                <a:effectLst/>
                <a:latin typeface="Times New Roman" panose="02020603050405020304" pitchFamily="18" charset="0"/>
                <a:ea typeface="Times New Roman" panose="02020603050405020304" pitchFamily="18" charset="0"/>
              </a:rPr>
              <a:t>Samsun’da bisiklet yolu bulunmasına rağmen yeterli bisiklet hizmetinin  bulunmaması.</a:t>
            </a:r>
          </a:p>
          <a:p>
            <a:endParaRPr lang="tr-TR" dirty="0"/>
          </a:p>
        </p:txBody>
      </p:sp>
    </p:spTree>
    <p:extLst>
      <p:ext uri="{BB962C8B-B14F-4D97-AF65-F5344CB8AC3E}">
        <p14:creationId xmlns:p14="http://schemas.microsoft.com/office/powerpoint/2010/main" val="2785406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297C46A-5478-4F29-970A-42539DC496C5}"/>
              </a:ext>
            </a:extLst>
          </p:cNvPr>
          <p:cNvSpPr>
            <a:spLocks noGrp="1"/>
          </p:cNvSpPr>
          <p:nvPr>
            <p:ph idx="1"/>
          </p:nvPr>
        </p:nvSpPr>
        <p:spPr>
          <a:xfrm>
            <a:off x="382556" y="1073020"/>
            <a:ext cx="11019452" cy="5337111"/>
          </a:xfrm>
        </p:spPr>
        <p:txBody>
          <a:bodyPr>
            <a:normAutofit/>
          </a:bodyPr>
          <a:lstStyle/>
          <a:p>
            <a:pPr marL="0" indent="0" algn="just">
              <a:buNone/>
            </a:pPr>
            <a:r>
              <a:rPr lang="tr-TR" sz="1800" b="1" dirty="0">
                <a:solidFill>
                  <a:srgbClr val="00FF00"/>
                </a:solidFill>
                <a:effectLst/>
              </a:rPr>
              <a:t>Çevre faktörü</a:t>
            </a:r>
            <a:endParaRPr lang="tr-TR" dirty="0">
              <a:solidFill>
                <a:srgbClr val="FF0000"/>
              </a:solidFill>
              <a:effectLst/>
            </a:endParaRPr>
          </a:p>
          <a:p>
            <a:pPr algn="just"/>
            <a:r>
              <a:rPr lang="tr-TR" sz="1800" dirty="0">
                <a:effectLst/>
              </a:rPr>
              <a:t>Günümüz dünyasında çevre kirliliği kaygıların merkezindedir. Çevreci bir uygulama olarak bisiklet sistemi zararlı gazların oluşturduğu sera etkisini, gürültü kirliliğini azaltmaya yardımcı bir ulaşım alternatifi sunar.  Ulaşım aracı olarak bisiklet yeşil bir kent yaratmaya katkıda bulunmaktadır.</a:t>
            </a:r>
          </a:p>
          <a:p>
            <a:pPr>
              <a:buFont typeface="Arial" panose="020B0604020202020204" pitchFamily="34" charset="0"/>
              <a:buChar char="•"/>
            </a:pPr>
            <a:r>
              <a:rPr lang="tr-TR" sz="1800" dirty="0">
                <a:effectLst/>
              </a:rPr>
              <a:t>Bölgenin bisiklet yollarının düzenlenmesi ve bölge halkını bisiklet kullanmaya teşvik ederek  CO</a:t>
            </a:r>
            <a:r>
              <a:rPr lang="tr-TR" sz="1000" dirty="0">
                <a:effectLst/>
              </a:rPr>
              <a:t>2</a:t>
            </a:r>
            <a:r>
              <a:rPr lang="tr-TR" sz="1800" dirty="0">
                <a:effectLst/>
              </a:rPr>
              <a:t> salınımını azaltmaya katkıda bulunmak.</a:t>
            </a:r>
            <a:r>
              <a:rPr lang="tr-TR" sz="1800" dirty="0"/>
              <a:t> </a:t>
            </a:r>
          </a:p>
          <a:p>
            <a:pPr>
              <a:buFont typeface="Arial" panose="020B0604020202020204" pitchFamily="34" charset="0"/>
              <a:buChar char="•"/>
            </a:pPr>
            <a:r>
              <a:rPr lang="tr-TR" sz="1800" dirty="0"/>
              <a:t>Motorlu taşıtlardan çıkan gazlar, atmosfere salınan karbon dioksitin %31’ini, karbon monoksitin %82’sini oluşturur. Bu gazların %60’ı, motorun ilk çalıştırıldığı birkaç dakika içerisinde salınır. Araba yerin bisikletle gidilen her kilometre havadan 145 gram karbondioksit temizler. </a:t>
            </a:r>
          </a:p>
          <a:p>
            <a:pPr algn="just"/>
            <a:br>
              <a:rPr lang="tr-TR" dirty="0">
                <a:effectLst/>
              </a:rPr>
            </a:br>
            <a:endParaRPr lang="tr-TR" dirty="0"/>
          </a:p>
        </p:txBody>
      </p:sp>
      <p:sp>
        <p:nvSpPr>
          <p:cNvPr id="8" name="Metin kutusu 7">
            <a:extLst>
              <a:ext uri="{FF2B5EF4-FFF2-40B4-BE49-F238E27FC236}">
                <a16:creationId xmlns:a16="http://schemas.microsoft.com/office/drawing/2014/main" id="{ADEA0CC0-B0F6-4AAD-8CB7-81007B07A3A6}"/>
              </a:ext>
            </a:extLst>
          </p:cNvPr>
          <p:cNvSpPr txBox="1"/>
          <p:nvPr/>
        </p:nvSpPr>
        <p:spPr>
          <a:xfrm>
            <a:off x="382556" y="261257"/>
            <a:ext cx="10888824" cy="584775"/>
          </a:xfrm>
          <a:prstGeom prst="rect">
            <a:avLst/>
          </a:prstGeom>
          <a:noFill/>
        </p:spPr>
        <p:txBody>
          <a:bodyPr wrap="square" rtlCol="0">
            <a:spAutoFit/>
          </a:bodyPr>
          <a:lstStyle/>
          <a:p>
            <a:r>
              <a:rPr lang="tr-TR" sz="3200" dirty="0">
                <a:solidFill>
                  <a:srgbClr val="FFC000"/>
                </a:solidFill>
              </a:rPr>
              <a:t>Nelere Çözüm Sunacak ? </a:t>
            </a:r>
          </a:p>
        </p:txBody>
      </p:sp>
    </p:spTree>
    <p:extLst>
      <p:ext uri="{BB962C8B-B14F-4D97-AF65-F5344CB8AC3E}">
        <p14:creationId xmlns:p14="http://schemas.microsoft.com/office/powerpoint/2010/main" val="1281376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315C9F3-DE6F-4786-8C2B-C32B796CCE96}"/>
              </a:ext>
            </a:extLst>
          </p:cNvPr>
          <p:cNvSpPr>
            <a:spLocks noGrp="1"/>
          </p:cNvSpPr>
          <p:nvPr>
            <p:ph idx="1"/>
          </p:nvPr>
        </p:nvSpPr>
        <p:spPr>
          <a:xfrm>
            <a:off x="494521" y="410546"/>
            <a:ext cx="10916817" cy="5570375"/>
          </a:xfrm>
        </p:spPr>
        <p:txBody>
          <a:bodyPr>
            <a:normAutofit lnSpcReduction="10000"/>
          </a:bodyPr>
          <a:lstStyle/>
          <a:p>
            <a:pPr marL="0" indent="0" algn="just">
              <a:buNone/>
            </a:pPr>
            <a:r>
              <a:rPr lang="tr-TR" sz="2000" b="1" dirty="0">
                <a:solidFill>
                  <a:srgbClr val="FF00FF"/>
                </a:solidFill>
                <a:effectLst/>
              </a:rPr>
              <a:t>Turizm Faktörü:</a:t>
            </a:r>
            <a:r>
              <a:rPr lang="tr-TR" sz="2000" dirty="0">
                <a:effectLst/>
              </a:rPr>
              <a:t> </a:t>
            </a:r>
            <a:endParaRPr lang="tr-TR" dirty="0">
              <a:effectLst/>
            </a:endParaRPr>
          </a:p>
          <a:p>
            <a:pPr algn="just"/>
            <a:r>
              <a:rPr lang="tr-TR" sz="2000" dirty="0">
                <a:effectLst/>
              </a:rPr>
              <a:t>Turizmi geliştirmek açısından kentlerde bisiklet kullanım git gide artmaktadır. Yabancı ziyaretçiler kent gezilerini daha keyifli hale getirdiği, diğer araçların giremediği kentin özgün tarihi dokusunu yansıtan dar sokaklarda rahat dolaşım imkanı sağladığı için ulaşım aracı olarak bisiklet kullanmayı tercih etmektedirler. Ayrıca doğa gezilerinde ve şehir çevresindeki tarihi alanlara yapılan kısa gezilerde de sıkça bisiklet kullanılmaktadır.</a:t>
            </a:r>
            <a:endParaRPr lang="tr-TR" dirty="0">
              <a:effectLst/>
            </a:endParaRPr>
          </a:p>
          <a:p>
            <a:pPr>
              <a:buFont typeface="Arial" panose="020B0604020202020204" pitchFamily="34" charset="0"/>
              <a:buChar char="•"/>
            </a:pPr>
            <a:r>
              <a:rPr lang="tr-TR" sz="2000" dirty="0">
                <a:effectLst/>
              </a:rPr>
              <a:t>Turistik çekim merkezi ile şehir merkezi arasında alternatif yaya yolları ve </a:t>
            </a:r>
            <a:r>
              <a:rPr lang="tr-TR" sz="2000" dirty="0" err="1">
                <a:effectLst/>
              </a:rPr>
              <a:t>alteranatif</a:t>
            </a:r>
            <a:r>
              <a:rPr lang="tr-TR" sz="2000" dirty="0">
                <a:effectLst/>
              </a:rPr>
              <a:t> ulaşım araçları teşvik edilmesi </a:t>
            </a:r>
            <a:endParaRPr lang="tr-TR" dirty="0"/>
          </a:p>
          <a:p>
            <a:pPr>
              <a:buFont typeface="Arial" panose="020B0604020202020204" pitchFamily="34" charset="0"/>
              <a:buChar char="•"/>
            </a:pPr>
            <a:r>
              <a:rPr lang="tr-TR" sz="2000" dirty="0">
                <a:effectLst/>
              </a:rPr>
              <a:t>Şehir merkezi ve sahil yolları arasında rekreasyon alanları oluşturmak</a:t>
            </a:r>
            <a:endParaRPr lang="tr-TR" dirty="0"/>
          </a:p>
          <a:p>
            <a:pPr>
              <a:buFont typeface="Arial" panose="020B0604020202020204" pitchFamily="34" charset="0"/>
              <a:buChar char="•"/>
            </a:pPr>
            <a:r>
              <a:rPr lang="tr-TR" sz="2000" dirty="0">
                <a:effectLst/>
              </a:rPr>
              <a:t>Sahil şeridini daha verimli kullanarak halkın hizmetine sunmak. </a:t>
            </a:r>
            <a:endParaRPr lang="tr-TR" dirty="0"/>
          </a:p>
          <a:p>
            <a:pPr>
              <a:buFont typeface="Arial" panose="020B0604020202020204" pitchFamily="34" charset="0"/>
              <a:buChar char="•"/>
            </a:pPr>
            <a:r>
              <a:rPr lang="tr-TR" sz="2000" dirty="0">
                <a:effectLst/>
              </a:rPr>
              <a:t>Turizm için önemli alanları günün her saati yaşanır kılınması amacıyla 7/24 açık olan bisiklet istasyonlarının faaliyet göstermesi.  </a:t>
            </a:r>
            <a:endParaRPr lang="tr-TR" dirty="0"/>
          </a:p>
          <a:p>
            <a:pPr>
              <a:buFont typeface="Arial" panose="020B0604020202020204" pitchFamily="34" charset="0"/>
              <a:buChar char="•"/>
            </a:pPr>
            <a:r>
              <a:rPr lang="tr-TR" sz="2000" dirty="0">
                <a:effectLst/>
              </a:rPr>
              <a:t>Turistleri eğlendirmek ve çevreyi tanıtmak için bisiklet ile ulaşımın gerçekleştirilmesi </a:t>
            </a:r>
            <a:endParaRPr lang="tr-TR" dirty="0"/>
          </a:p>
          <a:p>
            <a:endParaRPr lang="tr-TR" dirty="0"/>
          </a:p>
        </p:txBody>
      </p:sp>
    </p:spTree>
    <p:extLst>
      <p:ext uri="{BB962C8B-B14F-4D97-AF65-F5344CB8AC3E}">
        <p14:creationId xmlns:p14="http://schemas.microsoft.com/office/powerpoint/2010/main" val="2115665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CEBA569-D2E9-4AC9-9971-6C8B495169D4}"/>
              </a:ext>
            </a:extLst>
          </p:cNvPr>
          <p:cNvSpPr>
            <a:spLocks noGrp="1"/>
          </p:cNvSpPr>
          <p:nvPr>
            <p:ph idx="1"/>
          </p:nvPr>
        </p:nvSpPr>
        <p:spPr>
          <a:xfrm>
            <a:off x="363894" y="354563"/>
            <a:ext cx="11234057" cy="5924939"/>
          </a:xfrm>
        </p:spPr>
        <p:txBody>
          <a:bodyPr>
            <a:normAutofit fontScale="85000" lnSpcReduction="20000"/>
          </a:bodyPr>
          <a:lstStyle/>
          <a:p>
            <a:pPr algn="just"/>
            <a:endParaRPr lang="tr-TR" dirty="0">
              <a:effectLst/>
            </a:endParaRPr>
          </a:p>
          <a:p>
            <a:pPr marL="0" indent="0" algn="just">
              <a:buNone/>
            </a:pPr>
            <a:r>
              <a:rPr lang="tr-TR" sz="2500" b="1" dirty="0">
                <a:solidFill>
                  <a:schemeClr val="accent2">
                    <a:lumMod val="75000"/>
                  </a:schemeClr>
                </a:solidFill>
                <a:effectLst/>
              </a:rPr>
              <a:t>Ulaşım faktörü: </a:t>
            </a:r>
            <a:endParaRPr lang="tr-TR" sz="2500" dirty="0">
              <a:solidFill>
                <a:schemeClr val="accent2">
                  <a:lumMod val="75000"/>
                </a:schemeClr>
              </a:solidFill>
              <a:effectLst/>
            </a:endParaRPr>
          </a:p>
          <a:p>
            <a:pPr algn="just"/>
            <a:r>
              <a:rPr lang="tr-TR" sz="2500" dirty="0">
                <a:effectLst/>
              </a:rPr>
              <a:t>Trafik sorunu günümüz kentlerinde en önemli sorunlardan bir diğeridir. Bisiklet sistemi şehir içi ulaşım sistemleri arasında aktarma işlevi görebildiği gibi başlı-başına bir ulaşım aracı olarak da kullanılabilmektedir. Basit bir sistemle çalışan bisiklet diğer toplu taşıma araçlarında var olan saate bağlı kalınmaksızın uygun maliyetli ulaşım çözümü sağlamaktadır. Bisiklet sistemi ana ulaşım arterlerine bağlı kalmadığından ulaşıma harcanan zamanı kısalttığı gibi bisiklet kullanımı kent merkezlerinin önemli sorunlarından biri olan otopark sorununa da çözüm getirmektedir.</a:t>
            </a:r>
          </a:p>
          <a:p>
            <a:pPr>
              <a:buFont typeface="Arial" panose="020B0604020202020204" pitchFamily="34" charset="0"/>
              <a:buChar char="•"/>
            </a:pPr>
            <a:r>
              <a:rPr lang="tr-TR" sz="2500" dirty="0">
                <a:effectLst/>
              </a:rPr>
              <a:t>İnsanların daha ekonomik ulaşım olanaklarını kullanmaya teşvik etmek. </a:t>
            </a:r>
            <a:endParaRPr lang="tr-TR" sz="2500" dirty="0"/>
          </a:p>
          <a:p>
            <a:pPr>
              <a:buFont typeface="Arial" panose="020B0604020202020204" pitchFamily="34" charset="0"/>
              <a:buChar char="•"/>
            </a:pPr>
            <a:r>
              <a:rPr lang="tr-TR" sz="2500" dirty="0">
                <a:effectLst/>
              </a:rPr>
              <a:t>Bireysel yol aracı olarak bisikletin özendirilmesi.</a:t>
            </a:r>
            <a:endParaRPr lang="tr-TR" sz="2500" dirty="0"/>
          </a:p>
          <a:p>
            <a:pPr algn="just"/>
            <a:br>
              <a:rPr lang="tr-TR" sz="2500" dirty="0">
                <a:effectLst/>
              </a:rPr>
            </a:br>
            <a:endParaRPr lang="tr-TR" sz="2500" dirty="0">
              <a:effectLst/>
            </a:endParaRPr>
          </a:p>
          <a:p>
            <a:pPr algn="just"/>
            <a:br>
              <a:rPr lang="tr-TR" dirty="0">
                <a:effectLst/>
              </a:rPr>
            </a:br>
            <a:endParaRPr lang="tr-TR" dirty="0">
              <a:effectLst/>
            </a:endParaRPr>
          </a:p>
          <a:p>
            <a:endParaRPr lang="tr-TR" dirty="0"/>
          </a:p>
        </p:txBody>
      </p:sp>
    </p:spTree>
    <p:extLst>
      <p:ext uri="{BB962C8B-B14F-4D97-AF65-F5344CB8AC3E}">
        <p14:creationId xmlns:p14="http://schemas.microsoft.com/office/powerpoint/2010/main" val="2492583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776466D-EF4E-4A42-B3BA-38065AF3F639}"/>
              </a:ext>
            </a:extLst>
          </p:cNvPr>
          <p:cNvSpPr>
            <a:spLocks noGrp="1"/>
          </p:cNvSpPr>
          <p:nvPr>
            <p:ph idx="1"/>
          </p:nvPr>
        </p:nvSpPr>
        <p:spPr>
          <a:xfrm>
            <a:off x="381949" y="201947"/>
            <a:ext cx="11365292" cy="6310820"/>
          </a:xfrm>
        </p:spPr>
        <p:txBody>
          <a:bodyPr>
            <a:normAutofit/>
          </a:bodyPr>
          <a:lstStyle/>
          <a:p>
            <a:pPr marL="0" indent="0" algn="just">
              <a:buNone/>
            </a:pPr>
            <a:r>
              <a:rPr lang="tr-TR" sz="2000" b="1" dirty="0">
                <a:solidFill>
                  <a:srgbClr val="00FFFF"/>
                </a:solidFill>
                <a:effectLst/>
              </a:rPr>
              <a:t>Sağlık Faktörü:</a:t>
            </a:r>
            <a:r>
              <a:rPr lang="tr-TR" sz="2000" dirty="0">
                <a:effectLst/>
              </a:rPr>
              <a:t> </a:t>
            </a:r>
            <a:endParaRPr lang="tr-TR" dirty="0">
              <a:effectLst/>
            </a:endParaRPr>
          </a:p>
          <a:p>
            <a:pPr algn="just"/>
            <a:r>
              <a:rPr lang="tr-TR" sz="2000" dirty="0">
                <a:effectLst/>
              </a:rPr>
              <a:t>Kent yaşamının yoğun temposu içinde spor git gide unutulan bir aktivite olmaya yüz tutmaktadır. Bisiklet ulaşım aracı olarak kullanılırken hedef  kitlelerin günlük rutinini bozmadan spor yapmasına da olanak sağladığı gibi ayrıca bisiklet parkurlarında spor yapmak amacıyla da kullanılabilmektedir. </a:t>
            </a:r>
            <a:endParaRPr lang="tr-TR" dirty="0">
              <a:effectLst/>
            </a:endParaRPr>
          </a:p>
          <a:p>
            <a:pPr>
              <a:buFont typeface="Arial" panose="020B0604020202020204" pitchFamily="34" charset="0"/>
              <a:buChar char="•"/>
            </a:pPr>
            <a:r>
              <a:rPr lang="tr-TR" sz="2000" dirty="0">
                <a:effectLst/>
              </a:rPr>
              <a:t>Bölge halkına ve bölgeyi ziyarete gelenlere  spor alanları oluşturmak. </a:t>
            </a:r>
            <a:endParaRPr lang="tr-TR" dirty="0"/>
          </a:p>
          <a:p>
            <a:pPr>
              <a:buFont typeface="Arial" panose="020B0604020202020204" pitchFamily="34" charset="0"/>
              <a:buChar char="•"/>
            </a:pPr>
            <a:r>
              <a:rPr lang="tr-TR" sz="2000" dirty="0">
                <a:effectLst/>
              </a:rPr>
              <a:t>Dünya sağlık örgütünün tavsiye ettiği esenlik kavramı kapsamında insanın tüm boyutlarda iyi ve denge içinde olma haline her boyutta (fizyolojik , sosyolojik ,  psikolojik , ekonomik , </a:t>
            </a:r>
            <a:r>
              <a:rPr lang="tr-TR" sz="2000" dirty="0" err="1">
                <a:effectLst/>
              </a:rPr>
              <a:t>vs</a:t>
            </a:r>
            <a:r>
              <a:rPr lang="tr-TR" sz="2000" dirty="0">
                <a:effectLst/>
              </a:rPr>
              <a:t>) katkıda bulunabilen bisiklet sporuna teşvik etmek. </a:t>
            </a:r>
            <a:endParaRPr lang="tr-TR" dirty="0"/>
          </a:p>
          <a:p>
            <a:pPr>
              <a:buFont typeface="Arial" panose="020B0604020202020204" pitchFamily="34" charset="0"/>
              <a:buChar char="•"/>
            </a:pPr>
            <a:r>
              <a:rPr lang="tr-TR" dirty="0"/>
              <a:t>Kandaki kolesterol seviyesini düşürür </a:t>
            </a:r>
          </a:p>
          <a:p>
            <a:pPr>
              <a:buFont typeface="Arial" panose="020B0604020202020204" pitchFamily="34" charset="0"/>
              <a:buChar char="•"/>
            </a:pPr>
            <a:r>
              <a:rPr lang="tr-TR" dirty="0"/>
              <a:t>Pıhtılaşmadan kaynaklanan kalp krizi riskini azaltır. </a:t>
            </a:r>
          </a:p>
          <a:p>
            <a:pPr>
              <a:buFont typeface="Arial" panose="020B0604020202020204" pitchFamily="34" charset="0"/>
              <a:buChar char="•"/>
            </a:pPr>
            <a:r>
              <a:rPr lang="tr-TR" dirty="0"/>
              <a:t>Yüksek tansiyondan kaynaklanan hastalık riskini azaltır. </a:t>
            </a:r>
          </a:p>
          <a:p>
            <a:pPr>
              <a:buFont typeface="Arial" panose="020B0604020202020204" pitchFamily="34" charset="0"/>
              <a:buChar char="•"/>
            </a:pPr>
            <a:r>
              <a:rPr lang="tr-TR" dirty="0"/>
              <a:t>Hareketsizlikten kaynaklanan sağlık sorunlarını azaltır veya engeller.</a:t>
            </a:r>
          </a:p>
          <a:p>
            <a:endParaRPr lang="tr-TR" dirty="0"/>
          </a:p>
          <a:p>
            <a:endParaRPr lang="tr-TR" dirty="0"/>
          </a:p>
          <a:p>
            <a:endParaRPr lang="tr-TR" dirty="0"/>
          </a:p>
          <a:p>
            <a:pPr marL="0" indent="0">
              <a:buNone/>
            </a:pPr>
            <a:endParaRPr lang="tr-TR" dirty="0"/>
          </a:p>
        </p:txBody>
      </p:sp>
    </p:spTree>
    <p:extLst>
      <p:ext uri="{BB962C8B-B14F-4D97-AF65-F5344CB8AC3E}">
        <p14:creationId xmlns:p14="http://schemas.microsoft.com/office/powerpoint/2010/main" val="1622317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54FA9AC-3197-47F7-B7A7-A88CB054024B}"/>
              </a:ext>
            </a:extLst>
          </p:cNvPr>
          <p:cNvSpPr>
            <a:spLocks noGrp="1"/>
          </p:cNvSpPr>
          <p:nvPr>
            <p:ph idx="1"/>
          </p:nvPr>
        </p:nvSpPr>
        <p:spPr>
          <a:xfrm>
            <a:off x="306052" y="345233"/>
            <a:ext cx="11579896" cy="5794310"/>
          </a:xfrm>
        </p:spPr>
        <p:txBody>
          <a:bodyPr>
            <a:normAutofit/>
          </a:bodyPr>
          <a:lstStyle/>
          <a:p>
            <a:pPr marL="0" indent="0">
              <a:spcBef>
                <a:spcPts val="1200"/>
              </a:spcBef>
              <a:spcAft>
                <a:spcPts val="300"/>
              </a:spcAft>
              <a:buNone/>
            </a:pPr>
            <a:r>
              <a:rPr lang="tr-TR" sz="3800" b="1" i="1" dirty="0">
                <a:solidFill>
                  <a:srgbClr val="FFC000"/>
                </a:solidFill>
                <a:effectLst/>
                <a:latin typeface="Times New Roman" panose="02020603050405020304" pitchFamily="18" charset="0"/>
              </a:rPr>
              <a:t>Misyonu</a:t>
            </a:r>
          </a:p>
          <a:p>
            <a:pPr marL="0" indent="0">
              <a:buNone/>
            </a:pPr>
            <a:endParaRPr lang="tr-TR" sz="1800" dirty="0">
              <a:effectLst/>
              <a:latin typeface="Times New Roman" panose="02020603050405020304" pitchFamily="18" charset="0"/>
              <a:ea typeface="Times New Roman" panose="02020603050405020304" pitchFamily="18" charset="0"/>
            </a:endParaRPr>
          </a:p>
          <a:p>
            <a:r>
              <a:rPr lang="tr-TR" sz="1800" dirty="0">
                <a:effectLst/>
                <a:latin typeface="Times New Roman" panose="02020603050405020304" pitchFamily="18" charset="0"/>
                <a:ea typeface="Times New Roman" panose="02020603050405020304" pitchFamily="18" charset="0"/>
              </a:rPr>
              <a:t>İnsanların bisiklet kullanmaya özendirilmesi; sağlıklı yaşama ve spora davet edilmesi; insanlara kaliteli, uygun fiyatlı, çevre dostu bir bisiklet hizmeti sunmak şirket misyonumuzdur.</a:t>
            </a:r>
          </a:p>
          <a:p>
            <a:endParaRPr lang="tr-TR" sz="1800" dirty="0">
              <a:effectLst/>
              <a:latin typeface="Times New Roman" panose="02020603050405020304" pitchFamily="18" charset="0"/>
              <a:ea typeface="Times New Roman" panose="02020603050405020304" pitchFamily="18" charset="0"/>
            </a:endParaRPr>
          </a:p>
          <a:p>
            <a:endParaRPr lang="tr-TR" sz="1800" dirty="0">
              <a:effectLst/>
              <a:latin typeface="Times New Roman" panose="02020603050405020304" pitchFamily="18" charset="0"/>
              <a:ea typeface="Times New Roman" panose="02020603050405020304" pitchFamily="18" charset="0"/>
            </a:endParaRPr>
          </a:p>
          <a:p>
            <a:pPr marL="0" indent="0">
              <a:spcBef>
                <a:spcPts val="1200"/>
              </a:spcBef>
              <a:spcAft>
                <a:spcPts val="300"/>
              </a:spcAft>
              <a:buNone/>
            </a:pPr>
            <a:r>
              <a:rPr lang="tr-TR" sz="3400" b="1" i="1" dirty="0">
                <a:solidFill>
                  <a:srgbClr val="FFC000"/>
                </a:solidFill>
                <a:effectLst/>
                <a:latin typeface="Times New Roman" panose="02020603050405020304" pitchFamily="18" charset="0"/>
              </a:rPr>
              <a:t>Vizyonu</a:t>
            </a:r>
          </a:p>
          <a:p>
            <a:endParaRPr lang="tr-TR" sz="1800" dirty="0">
              <a:effectLst/>
              <a:latin typeface="Times New Roman" panose="02020603050405020304" pitchFamily="18" charset="0"/>
              <a:ea typeface="Times New Roman" panose="02020603050405020304" pitchFamily="18" charset="0"/>
            </a:endParaRPr>
          </a:p>
          <a:p>
            <a:r>
              <a:rPr lang="tr-TR" sz="1800" dirty="0">
                <a:effectLst/>
                <a:latin typeface="Times New Roman" panose="02020603050405020304" pitchFamily="18" charset="0"/>
                <a:ea typeface="Times New Roman" panose="02020603050405020304" pitchFamily="18" charset="0"/>
              </a:rPr>
              <a:t>Toplu taşımadaki insan yoğunluğunun azalması , hava kirlenmesini minimuma indirgemek ,</a:t>
            </a:r>
          </a:p>
          <a:p>
            <a:r>
              <a:rPr lang="tr-TR" sz="1800" dirty="0">
                <a:effectLst/>
                <a:latin typeface="Times New Roman" panose="02020603050405020304" pitchFamily="18" charset="0"/>
                <a:ea typeface="Times New Roman" panose="02020603050405020304" pitchFamily="18" charset="0"/>
              </a:rPr>
              <a:t>insanların sağlıklı yaşama özendirilmesi , </a:t>
            </a:r>
            <a:r>
              <a:rPr lang="tr-TR" sz="1800" dirty="0" err="1">
                <a:effectLst/>
                <a:latin typeface="Times New Roman" panose="02020603050405020304" pitchFamily="18" charset="0"/>
                <a:ea typeface="Times New Roman" panose="02020603050405020304" pitchFamily="18" charset="0"/>
              </a:rPr>
              <a:t>pandemiden</a:t>
            </a:r>
            <a:r>
              <a:rPr lang="tr-TR" sz="1800" dirty="0">
                <a:effectLst/>
                <a:latin typeface="Times New Roman" panose="02020603050405020304" pitchFamily="18" charset="0"/>
                <a:ea typeface="Times New Roman" panose="02020603050405020304" pitchFamily="18" charset="0"/>
              </a:rPr>
              <a:t> dolayı insanlar üzerinde oluşan kötü havanın giderilmesi , insanların mutlu ve keyifli vakit geçirmesi ve bunu hayatlarına yansıtmaları şirketimizin vizyonudur. </a:t>
            </a:r>
          </a:p>
          <a:p>
            <a:endParaRPr lang="tr-TR" dirty="0"/>
          </a:p>
        </p:txBody>
      </p:sp>
    </p:spTree>
    <p:extLst>
      <p:ext uri="{BB962C8B-B14F-4D97-AF65-F5344CB8AC3E}">
        <p14:creationId xmlns:p14="http://schemas.microsoft.com/office/powerpoint/2010/main" val="3317815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1977D3A-EE34-4615-B35D-47C3BDC8B951}"/>
              </a:ext>
            </a:extLst>
          </p:cNvPr>
          <p:cNvSpPr>
            <a:spLocks noGrp="1"/>
          </p:cNvSpPr>
          <p:nvPr>
            <p:ph idx="1"/>
          </p:nvPr>
        </p:nvSpPr>
        <p:spPr>
          <a:xfrm>
            <a:off x="240738" y="137381"/>
            <a:ext cx="11710524" cy="6450777"/>
          </a:xfrm>
        </p:spPr>
        <p:txBody>
          <a:bodyPr/>
          <a:lstStyle/>
          <a:p>
            <a:pPr marL="0" indent="0">
              <a:buNone/>
            </a:pPr>
            <a:r>
              <a:rPr lang="tr-TR" sz="3200" dirty="0">
                <a:solidFill>
                  <a:srgbClr val="FFC000"/>
                </a:solidFill>
              </a:rPr>
              <a:t>Proje Detayları </a:t>
            </a:r>
          </a:p>
          <a:p>
            <a:pPr>
              <a:buFontTx/>
              <a:buChar char="-"/>
            </a:pPr>
            <a:r>
              <a:rPr lang="tr-TR" sz="1600" dirty="0">
                <a:effectLst/>
                <a:latin typeface="Times New Roman" panose="02020603050405020304" pitchFamily="18" charset="0"/>
                <a:ea typeface="Times New Roman" panose="02020603050405020304" pitchFamily="18" charset="0"/>
              </a:rPr>
              <a:t>İnsanlara bisiklet kiralama hizmeti sunmak. İnsanlara mobil</a:t>
            </a:r>
          </a:p>
          <a:p>
            <a:pPr marL="0" indent="0">
              <a:buNone/>
            </a:pPr>
            <a:r>
              <a:rPr lang="tr-TR" sz="1600" dirty="0">
                <a:effectLst/>
                <a:latin typeface="Times New Roman" panose="02020603050405020304" pitchFamily="18" charset="0"/>
                <a:ea typeface="Times New Roman" panose="02020603050405020304" pitchFamily="18" charset="0"/>
              </a:rPr>
              <a:t>     uygulama üzerinden 7/24 hizmet sunan bisiklet kiralama </a:t>
            </a:r>
          </a:p>
          <a:p>
            <a:pPr marL="0" indent="0">
              <a:buNone/>
            </a:pPr>
            <a:r>
              <a:rPr lang="tr-TR" sz="1600" dirty="0">
                <a:effectLst/>
                <a:latin typeface="Times New Roman" panose="02020603050405020304" pitchFamily="18" charset="0"/>
                <a:ea typeface="Times New Roman" panose="02020603050405020304" pitchFamily="18" charset="0"/>
              </a:rPr>
              <a:t>     hizmetidir. </a:t>
            </a:r>
          </a:p>
          <a:p>
            <a:pPr>
              <a:buFontTx/>
              <a:buChar char="-"/>
            </a:pPr>
            <a:r>
              <a:rPr lang="tr-TR" sz="1600" dirty="0">
                <a:effectLst/>
                <a:latin typeface="Times New Roman" panose="02020603050405020304" pitchFamily="18" charset="0"/>
                <a:ea typeface="Times New Roman" panose="02020603050405020304" pitchFamily="18" charset="0"/>
              </a:rPr>
              <a:t>Mobil uygulamaya kayıt esnasında gerekli bilgiler alınır. </a:t>
            </a:r>
          </a:p>
          <a:p>
            <a:pPr marL="0" indent="0">
              <a:buNone/>
            </a:pPr>
            <a:r>
              <a:rPr lang="tr-TR" sz="1600" dirty="0">
                <a:effectLst/>
                <a:latin typeface="Times New Roman" panose="02020603050405020304" pitchFamily="18" charset="0"/>
                <a:ea typeface="Times New Roman" panose="02020603050405020304" pitchFamily="18" charset="0"/>
              </a:rPr>
              <a:t>    Sonrasında banka/kredi kartı ile uygulamaya para aktarımı </a:t>
            </a:r>
          </a:p>
          <a:p>
            <a:pPr marL="0" indent="0">
              <a:buNone/>
            </a:pPr>
            <a:r>
              <a:rPr lang="tr-TR" sz="1600" dirty="0">
                <a:effectLst/>
                <a:latin typeface="Times New Roman" panose="02020603050405020304" pitchFamily="18" charset="0"/>
                <a:ea typeface="Times New Roman" panose="02020603050405020304" pitchFamily="18" charset="0"/>
              </a:rPr>
              <a:t>    yapılır. </a:t>
            </a:r>
          </a:p>
          <a:p>
            <a:pPr>
              <a:buFontTx/>
              <a:buChar char="-"/>
            </a:pPr>
            <a:r>
              <a:rPr lang="tr-TR" sz="1600" dirty="0">
                <a:effectLst/>
                <a:latin typeface="Times New Roman" panose="02020603050405020304" pitchFamily="18" charset="0"/>
                <a:ea typeface="Times New Roman" panose="02020603050405020304" pitchFamily="18" charset="0"/>
              </a:rPr>
              <a:t>İstenilen duraktan , akıllı istasyon üzerindeki bisiklet </a:t>
            </a:r>
            <a:r>
              <a:rPr lang="tr-TR" sz="1600" dirty="0" err="1">
                <a:effectLst/>
                <a:latin typeface="Times New Roman" panose="02020603050405020304" pitchFamily="18" charset="0"/>
                <a:ea typeface="Times New Roman" panose="02020603050405020304" pitchFamily="18" charset="0"/>
              </a:rPr>
              <a:t>karekodu</a:t>
            </a:r>
            <a:r>
              <a:rPr lang="tr-TR" sz="1600" dirty="0">
                <a:effectLst/>
                <a:latin typeface="Times New Roman" panose="02020603050405020304" pitchFamily="18" charset="0"/>
                <a:ea typeface="Times New Roman" panose="02020603050405020304" pitchFamily="18" charset="0"/>
              </a:rPr>
              <a:t> mobil uygulamaya okutularak bisiklet kiralama sistemi başlatılır. </a:t>
            </a:r>
          </a:p>
          <a:p>
            <a:pPr>
              <a:buFontTx/>
              <a:buChar char="-"/>
            </a:pPr>
            <a:r>
              <a:rPr lang="tr-TR" sz="1600" dirty="0">
                <a:effectLst/>
                <a:latin typeface="Times New Roman" panose="02020603050405020304" pitchFamily="18" charset="0"/>
                <a:ea typeface="Times New Roman" panose="02020603050405020304" pitchFamily="18" charset="0"/>
              </a:rPr>
              <a:t>Belirli miktar bakiye olmak şartıyla bisikletin kilidi otomatik olarak açılır. İlk açılış ücreti 3₺ ‘</a:t>
            </a:r>
            <a:r>
              <a:rPr lang="tr-TR" sz="1600" dirty="0" err="1">
                <a:effectLst/>
                <a:latin typeface="Times New Roman" panose="02020603050405020304" pitchFamily="18" charset="0"/>
                <a:ea typeface="Times New Roman" panose="02020603050405020304" pitchFamily="18" charset="0"/>
              </a:rPr>
              <a:t>dır</a:t>
            </a:r>
            <a:endParaRPr lang="tr-TR" sz="1600" dirty="0">
              <a:effectLst/>
              <a:latin typeface="Times New Roman" panose="02020603050405020304" pitchFamily="18" charset="0"/>
              <a:ea typeface="Times New Roman" panose="02020603050405020304" pitchFamily="18" charset="0"/>
            </a:endParaRPr>
          </a:p>
          <a:p>
            <a:pPr>
              <a:buFontTx/>
              <a:buChar char="-"/>
            </a:pPr>
            <a:r>
              <a:rPr lang="tr-TR" sz="1600" dirty="0">
                <a:effectLst/>
                <a:latin typeface="Times New Roman" panose="02020603050405020304" pitchFamily="18" charset="0"/>
                <a:ea typeface="Times New Roman" panose="02020603050405020304" pitchFamily="18" charset="0"/>
              </a:rPr>
              <a:t>Daha sonrasında kullanılan süreye göre ücret tarifesi uygulanır. </a:t>
            </a:r>
          </a:p>
          <a:p>
            <a:pPr>
              <a:buFontTx/>
              <a:buChar char="-"/>
            </a:pPr>
            <a:r>
              <a:rPr lang="tr-TR" sz="1600" dirty="0">
                <a:effectLst/>
                <a:latin typeface="Times New Roman" panose="02020603050405020304" pitchFamily="18" charset="0"/>
                <a:ea typeface="Times New Roman" panose="02020603050405020304" pitchFamily="18" charset="0"/>
              </a:rPr>
              <a:t>Kullanım bittiğinde istenilen duraktaki istasyona bisiklet bırakılır ve ücret alınımı tamamlanmış olur. Bisiklete gelecek zarardan kullanıcılar sorumludur. </a:t>
            </a:r>
          </a:p>
          <a:p>
            <a:pPr>
              <a:buFontTx/>
              <a:buChar char="-"/>
            </a:pPr>
            <a:r>
              <a:rPr lang="tr-TR" sz="1600" dirty="0">
                <a:effectLst/>
                <a:latin typeface="Times New Roman" panose="02020603050405020304" pitchFamily="18" charset="0"/>
                <a:ea typeface="Times New Roman" panose="02020603050405020304" pitchFamily="18" charset="0"/>
              </a:rPr>
              <a:t>Bisikletlerde ayrıca GPS bulunmaktadır. Kullanıcının bakiyesi bittiği halde kullanım devam ediyorsa , bakiye “–“ değere düşecektir. Bakiye – olduğu sürece tekrar bisiklet kiralaması yapılamaz. Uzun bir süre – bakiye de kalan kullanıcılar yasal olarak suçlu görülür.   </a:t>
            </a:r>
          </a:p>
          <a:p>
            <a:pPr marL="0" indent="0">
              <a:buNone/>
            </a:pPr>
            <a:endParaRPr lang="tr-TR" dirty="0">
              <a:solidFill>
                <a:srgbClr val="FFC000"/>
              </a:solidFill>
            </a:endParaRPr>
          </a:p>
        </p:txBody>
      </p:sp>
      <p:pic>
        <p:nvPicPr>
          <p:cNvPr id="4" name="Resim 3">
            <a:extLst>
              <a:ext uri="{FF2B5EF4-FFF2-40B4-BE49-F238E27FC236}">
                <a16:creationId xmlns:a16="http://schemas.microsoft.com/office/drawing/2014/main" id="{23A82BD7-EB39-47A4-AB7B-88F92D23F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4528" y="269842"/>
            <a:ext cx="5798352" cy="2916715"/>
          </a:xfrm>
          <a:prstGeom prst="rect">
            <a:avLst/>
          </a:prstGeom>
        </p:spPr>
      </p:pic>
    </p:spTree>
    <p:extLst>
      <p:ext uri="{BB962C8B-B14F-4D97-AF65-F5344CB8AC3E}">
        <p14:creationId xmlns:p14="http://schemas.microsoft.com/office/powerpoint/2010/main" val="9577931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docProps/app.xml><?xml version="1.0" encoding="utf-8"?>
<Properties xmlns="http://schemas.openxmlformats.org/officeDocument/2006/extended-properties" xmlns:vt="http://schemas.openxmlformats.org/officeDocument/2006/docPropsVTypes">
  <Template>Damask</Template>
  <TotalTime>749</TotalTime>
  <Words>1911</Words>
  <Application>Microsoft Office PowerPoint</Application>
  <PresentationFormat>Geniş ekran</PresentationFormat>
  <Paragraphs>237</Paragraphs>
  <Slides>20</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20</vt:i4>
      </vt:variant>
    </vt:vector>
  </HeadingPairs>
  <TitlesOfParts>
    <vt:vector size="26" baseType="lpstr">
      <vt:lpstr>Arial</vt:lpstr>
      <vt:lpstr>Bookman Old Style</vt:lpstr>
      <vt:lpstr>Calibri</vt:lpstr>
      <vt:lpstr>Rockwell</vt:lpstr>
      <vt:lpstr>Times New Roman</vt:lpstr>
      <vt:lpstr>Damask</vt:lpstr>
      <vt:lpstr>SABİS Samsun bisiklet</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SAMSUN BİSİKLET</dc:title>
  <dc:creator>Yasin</dc:creator>
  <cp:lastModifiedBy>Yasin</cp:lastModifiedBy>
  <cp:revision>18</cp:revision>
  <dcterms:created xsi:type="dcterms:W3CDTF">2022-01-01T17:08:57Z</dcterms:created>
  <dcterms:modified xsi:type="dcterms:W3CDTF">2022-01-06T17:41:15Z</dcterms:modified>
</cp:coreProperties>
</file>